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4" r:id="rId3"/>
    <p:sldId id="276" r:id="rId4"/>
    <p:sldId id="277" r:id="rId5"/>
    <p:sldId id="294" r:id="rId6"/>
    <p:sldId id="278" r:id="rId7"/>
    <p:sldId id="279" r:id="rId8"/>
    <p:sldId id="280" r:id="rId9"/>
    <p:sldId id="282" r:id="rId10"/>
    <p:sldId id="284" r:id="rId11"/>
    <p:sldId id="285" r:id="rId12"/>
    <p:sldId id="286" r:id="rId13"/>
    <p:sldId id="287" r:id="rId14"/>
    <p:sldId id="288" r:id="rId15"/>
    <p:sldId id="265" r:id="rId16"/>
    <p:sldId id="295" r:id="rId17"/>
    <p:sldId id="267" r:id="rId18"/>
    <p:sldId id="289" r:id="rId19"/>
    <p:sldId id="266" r:id="rId20"/>
    <p:sldId id="268" r:id="rId21"/>
    <p:sldId id="290" r:id="rId22"/>
    <p:sldId id="291" r:id="rId23"/>
    <p:sldId id="269" r:id="rId24"/>
    <p:sldId id="271" r:id="rId25"/>
    <p:sldId id="270" r:id="rId26"/>
    <p:sldId id="272" r:id="rId27"/>
    <p:sldId id="296" r:id="rId28"/>
    <p:sldId id="293" r:id="rId29"/>
  </p:sldIdLst>
  <p:sldSz cx="9144000" cy="6858000" type="screen4x3"/>
  <p:notesSz cx="6797675" cy="9928225"/>
  <p:embeddedFontLs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Verdana" pitchFamily="34" charset="0"/>
      <p:regular r:id="rId36"/>
      <p:bold r:id="rId37"/>
      <p:italic r:id="rId38"/>
      <p:boldItalic r:id="rId39"/>
    </p:embeddedFont>
    <p:embeddedFont>
      <p:font typeface="Wingdings 3" pitchFamily="18" charset="2"/>
      <p:regular r:id="rId40"/>
    </p:embeddedFont>
    <p:embeddedFont>
      <p:font typeface="Wingdings 2" pitchFamily="18" charset="2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nine\Documents\3%20-%20ADHB%20Primary%20Care%20Collaborative%20Project\DATA\All%20practice%20data%2017%20Feb%20v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den.Meg-PC\Documents\Linden\265%20-%20Equipped%20Long%20Term%20Collaborative\ADHB%20Equipped%20Collaborative%20Evaluation\PACIC_ACIC\ACIC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den.Meg-PC\Documents\Linden\265%20-%20Equipped%20Long%20Term%20Collaborative\ADHB%20Equipped%20Collaborative%20Evaluation\PACIC_ACIC\PACI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NZ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 2 out of 3 </a:t>
            </a:r>
            <a:r>
              <a:rPr lang="en-US" sz="2000" dirty="0" smtClean="0"/>
              <a:t>adults</a:t>
            </a:r>
            <a:r>
              <a:rPr lang="en-US" dirty="0" smtClean="0"/>
              <a:t>!  </a:t>
            </a:r>
            <a:endParaRPr lang="en-US" dirty="0"/>
          </a:p>
        </c:rich>
      </c:tx>
      <c:layout>
        <c:manualLayout>
          <c:xMode val="edge"/>
          <c:yMode val="edge"/>
          <c:x val="4.2294950399880557E-2"/>
          <c:y val="1.4007187357969911E-3"/>
        </c:manualLayout>
      </c:layout>
    </c:title>
    <c:plotArea>
      <c:layout>
        <c:manualLayout>
          <c:layoutTarget val="inner"/>
          <c:xMode val="edge"/>
          <c:yMode val="edge"/>
          <c:x val="0"/>
          <c:y val="0"/>
          <c:w val="0.78604428137054561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Population</c:v>
                </c:pt>
              </c:strCache>
            </c:strRef>
          </c:tx>
          <c:explosion val="25"/>
          <c:dPt>
            <c:idx val="0"/>
            <c:explosion val="0"/>
          </c:dPt>
          <c:cat>
            <c:strRef>
              <c:f>Sheet1!$A$2:$A$3</c:f>
              <c:strCache>
                <c:ptCount val="2"/>
                <c:pt idx="0">
                  <c:v>No LTC</c:v>
                </c:pt>
                <c:pt idx="1">
                  <c:v>LTC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0.3400000000000008</c:v>
                </c:pt>
                <c:pt idx="1">
                  <c:v>0.66000000000000436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387643053339827"/>
          <c:y val="0.74103531074035267"/>
          <c:w val="0.35612356946660945"/>
          <c:h val="0.25896468925965099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NZ"/>
  <c:chart>
    <c:title>
      <c:tx>
        <c:rich>
          <a:bodyPr/>
          <a:lstStyle/>
          <a:p>
            <a:pPr>
              <a:defRPr/>
            </a:pPr>
            <a:r>
              <a:rPr lang="en-US" sz="2000" dirty="0" smtClean="0"/>
              <a:t>Over 1 in 3 children </a:t>
            </a:r>
            <a:endParaRPr lang="en-US" sz="2000" dirty="0"/>
          </a:p>
        </c:rich>
      </c:tx>
      <c:layout>
        <c:manualLayout>
          <c:xMode val="edge"/>
          <c:yMode val="edge"/>
          <c:x val="4.0011934110972133E-2"/>
          <c:y val="2.424225456785159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5.2287215734581872E-2"/>
          <c:y val="0.11480743632749493"/>
          <c:w val="0.65290867879950176"/>
          <c:h val="0.8407484302981180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cat>
            <c:strRef>
              <c:f>Sheet1!$A$2:$A$3</c:f>
              <c:strCache>
                <c:ptCount val="2"/>
                <c:pt idx="0">
                  <c:v>No LTC</c:v>
                </c:pt>
                <c:pt idx="1">
                  <c:v>with LTC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0.6400000000000039</c:v>
                </c:pt>
                <c:pt idx="1">
                  <c:v>0.36000000000000032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502216374105257"/>
          <c:y val="0.67582713864379229"/>
          <c:w val="0.37497783625894937"/>
          <c:h val="0.32417286135621726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NZ"/>
  <c:chart>
    <c:plotArea>
      <c:layout>
        <c:manualLayout>
          <c:layoutTarget val="inner"/>
          <c:xMode val="edge"/>
          <c:yMode val="edge"/>
          <c:x val="3.8662626003234342E-2"/>
          <c:y val="1.3070954053830703E-2"/>
          <c:w val="0.82023155869357534"/>
          <c:h val="0.922561571037536"/>
        </c:manualLayout>
      </c:layout>
      <c:barChart>
        <c:barDir val="col"/>
        <c:grouping val="clustered"/>
        <c:ser>
          <c:idx val="0"/>
          <c:order val="0"/>
          <c:tx>
            <c:strRef>
              <c:f>'CVD Numbers '!$B$1:$B$2</c:f>
              <c:strCache>
                <c:ptCount val="1"/>
                <c:pt idx="0">
                  <c:v>N CVD Apr-09</c:v>
                </c:pt>
              </c:strCache>
            </c:strRef>
          </c:tx>
          <c:cat>
            <c:strRef>
              <c:f>'CVD Numbers '!$A$3:$A$15</c:f>
              <c:strCache>
                <c:ptCount val="1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P8</c:v>
                </c:pt>
                <c:pt idx="7">
                  <c:v>P9</c:v>
                </c:pt>
                <c:pt idx="8">
                  <c:v>P11</c:v>
                </c:pt>
                <c:pt idx="9">
                  <c:v>P12</c:v>
                </c:pt>
                <c:pt idx="10">
                  <c:v>P13</c:v>
                </c:pt>
                <c:pt idx="11">
                  <c:v>P14</c:v>
                </c:pt>
                <c:pt idx="12">
                  <c:v>P15</c:v>
                </c:pt>
              </c:strCache>
            </c:strRef>
          </c:cat>
          <c:val>
            <c:numRef>
              <c:f>'CVD Numbers '!$B$3:$B$15</c:f>
              <c:numCache>
                <c:formatCode>General</c:formatCode>
                <c:ptCount val="13"/>
                <c:pt idx="0">
                  <c:v>136</c:v>
                </c:pt>
                <c:pt idx="1">
                  <c:v>137</c:v>
                </c:pt>
                <c:pt idx="2">
                  <c:v>104</c:v>
                </c:pt>
                <c:pt idx="3">
                  <c:v>158</c:v>
                </c:pt>
                <c:pt idx="4">
                  <c:v>147</c:v>
                </c:pt>
                <c:pt idx="5">
                  <c:v>140</c:v>
                </c:pt>
                <c:pt idx="6">
                  <c:v>161</c:v>
                </c:pt>
                <c:pt idx="7">
                  <c:v>140</c:v>
                </c:pt>
                <c:pt idx="8">
                  <c:v>147</c:v>
                </c:pt>
                <c:pt idx="9">
                  <c:v>35</c:v>
                </c:pt>
                <c:pt idx="10">
                  <c:v>67</c:v>
                </c:pt>
                <c:pt idx="11">
                  <c:v>369</c:v>
                </c:pt>
                <c:pt idx="12">
                  <c:v>29</c:v>
                </c:pt>
              </c:numCache>
            </c:numRef>
          </c:val>
        </c:ser>
        <c:ser>
          <c:idx val="1"/>
          <c:order val="1"/>
          <c:tx>
            <c:strRef>
              <c:f>'CVD Numbers '!$C$1:$C$2</c:f>
              <c:strCache>
                <c:ptCount val="1"/>
                <c:pt idx="0">
                  <c:v>N CVD Jan-10</c:v>
                </c:pt>
              </c:strCache>
            </c:strRef>
          </c:tx>
          <c:cat>
            <c:strRef>
              <c:f>'CVD Numbers '!$A$3:$A$15</c:f>
              <c:strCache>
                <c:ptCount val="1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P8</c:v>
                </c:pt>
                <c:pt idx="7">
                  <c:v>P9</c:v>
                </c:pt>
                <c:pt idx="8">
                  <c:v>P11</c:v>
                </c:pt>
                <c:pt idx="9">
                  <c:v>P12</c:v>
                </c:pt>
                <c:pt idx="10">
                  <c:v>P13</c:v>
                </c:pt>
                <c:pt idx="11">
                  <c:v>P14</c:v>
                </c:pt>
                <c:pt idx="12">
                  <c:v>P15</c:v>
                </c:pt>
              </c:strCache>
            </c:strRef>
          </c:cat>
          <c:val>
            <c:numRef>
              <c:f>'CVD Numbers '!$C$3:$C$15</c:f>
              <c:numCache>
                <c:formatCode>General</c:formatCode>
                <c:ptCount val="13"/>
                <c:pt idx="0">
                  <c:v>161</c:v>
                </c:pt>
                <c:pt idx="1">
                  <c:v>161</c:v>
                </c:pt>
                <c:pt idx="2">
                  <c:v>162</c:v>
                </c:pt>
                <c:pt idx="3">
                  <c:v>179</c:v>
                </c:pt>
                <c:pt idx="4">
                  <c:v>186</c:v>
                </c:pt>
                <c:pt idx="5">
                  <c:v>231</c:v>
                </c:pt>
                <c:pt idx="6">
                  <c:v>158</c:v>
                </c:pt>
                <c:pt idx="7">
                  <c:v>231</c:v>
                </c:pt>
                <c:pt idx="8">
                  <c:v>186</c:v>
                </c:pt>
                <c:pt idx="9">
                  <c:v>53</c:v>
                </c:pt>
                <c:pt idx="10">
                  <c:v>78</c:v>
                </c:pt>
                <c:pt idx="11">
                  <c:v>394</c:v>
                </c:pt>
                <c:pt idx="12">
                  <c:v>34</c:v>
                </c:pt>
              </c:numCache>
            </c:numRef>
          </c:val>
        </c:ser>
        <c:axId val="139630080"/>
        <c:axId val="139631616"/>
      </c:barChart>
      <c:catAx>
        <c:axId val="139630080"/>
        <c:scaling>
          <c:orientation val="minMax"/>
        </c:scaling>
        <c:axPos val="b"/>
        <c:tickLblPos val="nextTo"/>
        <c:crossAx val="139631616"/>
        <c:crosses val="autoZero"/>
        <c:auto val="1"/>
        <c:lblAlgn val="ctr"/>
        <c:lblOffset val="100"/>
      </c:catAx>
      <c:valAx>
        <c:axId val="139631616"/>
        <c:scaling>
          <c:orientation val="minMax"/>
        </c:scaling>
        <c:axPos val="l"/>
        <c:majorGridlines/>
        <c:numFmt formatCode="General" sourceLinked="1"/>
        <c:tickLblPos val="nextTo"/>
        <c:crossAx val="139630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97841281075993"/>
          <c:y val="0.4607289347452258"/>
          <c:w val="0.13640360966115192"/>
          <c:h val="8.3139831658973665E-2"/>
        </c:manualLayout>
      </c:layout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NZ"/>
  <c:chart>
    <c:title>
      <c:tx>
        <c:rich>
          <a:bodyPr/>
          <a:lstStyle/>
          <a:p>
            <a:pPr>
              <a:defRPr sz="1400">
                <a:latin typeface="+mn-lt"/>
                <a:ea typeface="Verdana" pitchFamily="34" charset="0"/>
                <a:cs typeface="Verdana" pitchFamily="34" charset="0"/>
              </a:defRPr>
            </a:pPr>
            <a:r>
              <a:rPr lang="en-NZ" sz="1400">
                <a:latin typeface="+mn-lt"/>
                <a:ea typeface="Verdana" pitchFamily="34" charset="0"/>
                <a:cs typeface="Verdana" pitchFamily="34" charset="0"/>
              </a:rPr>
              <a:t>ACIC</a:t>
            </a:r>
            <a:r>
              <a:rPr lang="en-NZ" sz="1400" baseline="0">
                <a:latin typeface="+mn-lt"/>
                <a:ea typeface="Verdana" pitchFamily="34" charset="0"/>
                <a:cs typeface="Verdana" pitchFamily="34" charset="0"/>
              </a:rPr>
              <a:t> data</a:t>
            </a:r>
            <a:endParaRPr lang="en-NZ" sz="1400">
              <a:latin typeface="+mn-lt"/>
              <a:ea typeface="Verdana" pitchFamily="34" charset="0"/>
              <a:cs typeface="Verdana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'ACIC t-test Pre+Post Prac'!$F$1</c:f>
              <c:strCache>
                <c:ptCount val="1"/>
                <c:pt idx="0">
                  <c:v>Pre </c:v>
                </c:pt>
              </c:strCache>
            </c:strRef>
          </c:tx>
          <c:cat>
            <c:strRef>
              <c:f>'ACIC t-test Pre+Post Prac'!$E$2:$E$7</c:f>
              <c:strCache>
                <c:ptCount val="6"/>
                <c:pt idx="0">
                  <c:v>Delivery System Design</c:v>
                </c:pt>
                <c:pt idx="1">
                  <c:v>Self-Management</c:v>
                </c:pt>
                <c:pt idx="2">
                  <c:v>Community Linkages</c:v>
                </c:pt>
                <c:pt idx="3">
                  <c:v>Integration of CCM</c:v>
                </c:pt>
                <c:pt idx="4">
                  <c:v>Clinical Systems info</c:v>
                </c:pt>
                <c:pt idx="5">
                  <c:v>Decision support</c:v>
                </c:pt>
              </c:strCache>
            </c:strRef>
          </c:cat>
          <c:val>
            <c:numRef>
              <c:f>'ACIC t-test Pre+Post Prac'!$F$2:$F$7</c:f>
              <c:numCache>
                <c:formatCode>0.0</c:formatCode>
                <c:ptCount val="6"/>
                <c:pt idx="0">
                  <c:v>6.2604166666666456</c:v>
                </c:pt>
                <c:pt idx="1">
                  <c:v>5.671875</c:v>
                </c:pt>
                <c:pt idx="2">
                  <c:v>5.9583333333333499</c:v>
                </c:pt>
                <c:pt idx="3">
                  <c:v>5.5444444444444425</c:v>
                </c:pt>
                <c:pt idx="4">
                  <c:v>6.14</c:v>
                </c:pt>
                <c:pt idx="5">
                  <c:v>5.765625</c:v>
                </c:pt>
              </c:numCache>
            </c:numRef>
          </c:val>
        </c:ser>
        <c:ser>
          <c:idx val="1"/>
          <c:order val="1"/>
          <c:tx>
            <c:strRef>
              <c:f>'ACIC t-test Pre+Post Prac'!$G$1</c:f>
              <c:strCache>
                <c:ptCount val="1"/>
                <c:pt idx="0">
                  <c:v>Post</c:v>
                </c:pt>
              </c:strCache>
            </c:strRef>
          </c:tx>
          <c:cat>
            <c:strRef>
              <c:f>'ACIC t-test Pre+Post Prac'!$E$2:$E$7</c:f>
              <c:strCache>
                <c:ptCount val="6"/>
                <c:pt idx="0">
                  <c:v>Delivery System Design</c:v>
                </c:pt>
                <c:pt idx="1">
                  <c:v>Self-Management</c:v>
                </c:pt>
                <c:pt idx="2">
                  <c:v>Community Linkages</c:v>
                </c:pt>
                <c:pt idx="3">
                  <c:v>Integration of CCM</c:v>
                </c:pt>
                <c:pt idx="4">
                  <c:v>Clinical Systems info</c:v>
                </c:pt>
                <c:pt idx="5">
                  <c:v>Decision support</c:v>
                </c:pt>
              </c:strCache>
            </c:strRef>
          </c:cat>
          <c:val>
            <c:numRef>
              <c:f>'ACIC t-test Pre+Post Prac'!$G$2:$G$7</c:f>
              <c:numCache>
                <c:formatCode>0.0</c:formatCode>
                <c:ptCount val="6"/>
                <c:pt idx="0">
                  <c:v>7.8240740740740655</c:v>
                </c:pt>
                <c:pt idx="1">
                  <c:v>6.972222222222241</c:v>
                </c:pt>
                <c:pt idx="2">
                  <c:v>7.2962962962962949</c:v>
                </c:pt>
                <c:pt idx="3">
                  <c:v>6.8592592592592565</c:v>
                </c:pt>
                <c:pt idx="4">
                  <c:v>7.255555555555536</c:v>
                </c:pt>
                <c:pt idx="5">
                  <c:v>6.6944444444444446</c:v>
                </c:pt>
              </c:numCache>
            </c:numRef>
          </c:val>
        </c:ser>
        <c:axId val="82620416"/>
        <c:axId val="82621952"/>
      </c:barChart>
      <c:barChart>
        <c:barDir val="col"/>
        <c:grouping val="clustered"/>
        <c:ser>
          <c:idx val="2"/>
          <c:order val="2"/>
          <c:cat>
            <c:strRef>
              <c:f>'ACIC t-test Pre+Post Prac'!$E$9:$E$14</c:f>
              <c:strCache>
                <c:ptCount val="6"/>
                <c:pt idx="0">
                  <c:v>**</c:v>
                </c:pt>
                <c:pt idx="1">
                  <c:v>*</c:v>
                </c:pt>
                <c:pt idx="2">
                  <c:v>*</c:v>
                </c:pt>
                <c:pt idx="3">
                  <c:v>NS</c:v>
                </c:pt>
                <c:pt idx="4">
                  <c:v>NS</c:v>
                </c:pt>
                <c:pt idx="5">
                  <c:v>NS</c:v>
                </c:pt>
              </c:strCache>
            </c:strRef>
          </c:cat>
          <c:val>
            <c:numRef>
              <c:f>'ACIC t-test Pre+Post Prac'!$F$9:$F$14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'ACIC t-test Pre+Post Prac'!$G$8</c:f>
              <c:strCache>
                <c:ptCount val="1"/>
                <c:pt idx="0">
                  <c:v>Sig</c:v>
                </c:pt>
              </c:strCache>
            </c:strRef>
          </c:tx>
          <c:spPr>
            <a:noFill/>
          </c:spPr>
          <c:dLbls>
            <c:showCatName val="1"/>
          </c:dLbls>
          <c:cat>
            <c:strRef>
              <c:f>'ACIC t-test Pre+Post Prac'!$E$9:$E$14</c:f>
              <c:strCache>
                <c:ptCount val="6"/>
                <c:pt idx="0">
                  <c:v>**</c:v>
                </c:pt>
                <c:pt idx="1">
                  <c:v>*</c:v>
                </c:pt>
                <c:pt idx="2">
                  <c:v>*</c:v>
                </c:pt>
                <c:pt idx="3">
                  <c:v>NS</c:v>
                </c:pt>
                <c:pt idx="4">
                  <c:v>NS</c:v>
                </c:pt>
                <c:pt idx="5">
                  <c:v>NS</c:v>
                </c:pt>
              </c:strCache>
            </c:strRef>
          </c:cat>
          <c:val>
            <c:numRef>
              <c:f>'ACIC t-test Pre+Post Prac'!$G$2:$G$7</c:f>
              <c:numCache>
                <c:formatCode>0.0</c:formatCode>
                <c:ptCount val="6"/>
                <c:pt idx="0">
                  <c:v>7.8240740740740655</c:v>
                </c:pt>
                <c:pt idx="1">
                  <c:v>6.972222222222241</c:v>
                </c:pt>
                <c:pt idx="2">
                  <c:v>7.2962962962962949</c:v>
                </c:pt>
                <c:pt idx="3">
                  <c:v>6.8592592592592565</c:v>
                </c:pt>
                <c:pt idx="4">
                  <c:v>7.255555555555536</c:v>
                </c:pt>
                <c:pt idx="5">
                  <c:v>6.6944444444444446</c:v>
                </c:pt>
              </c:numCache>
            </c:numRef>
          </c:val>
        </c:ser>
        <c:axId val="82629376"/>
        <c:axId val="82623488"/>
      </c:barChart>
      <c:catAx>
        <c:axId val="82620416"/>
        <c:scaling>
          <c:orientation val="minMax"/>
        </c:scaling>
        <c:axPos val="b"/>
        <c:tickLblPos val="nextTo"/>
        <c:crossAx val="82621952"/>
        <c:crosses val="autoZero"/>
        <c:auto val="1"/>
        <c:lblAlgn val="ctr"/>
        <c:lblOffset val="100"/>
      </c:catAx>
      <c:valAx>
        <c:axId val="82621952"/>
        <c:scaling>
          <c:orientation val="minMax"/>
        </c:scaling>
        <c:axPos val="l"/>
        <c:majorGridlines/>
        <c:numFmt formatCode="0.0" sourceLinked="1"/>
        <c:tickLblPos val="nextTo"/>
        <c:crossAx val="82620416"/>
        <c:crosses val="autoZero"/>
        <c:crossBetween val="between"/>
      </c:valAx>
      <c:valAx>
        <c:axId val="82623488"/>
        <c:scaling>
          <c:orientation val="minMax"/>
        </c:scaling>
        <c:axPos val="r"/>
        <c:numFmt formatCode="General" sourceLinked="1"/>
        <c:majorTickMark val="none"/>
        <c:tickLblPos val="none"/>
        <c:crossAx val="82629376"/>
        <c:crosses val="max"/>
        <c:crossBetween val="between"/>
      </c:valAx>
      <c:catAx>
        <c:axId val="82629376"/>
        <c:scaling>
          <c:orientation val="minMax"/>
        </c:scaling>
        <c:delete val="1"/>
        <c:axPos val="b"/>
        <c:tickLblPos val="none"/>
        <c:crossAx val="82623488"/>
        <c:crosses val="autoZero"/>
        <c:auto val="1"/>
        <c:lblAlgn val="ctr"/>
        <c:lblOffset val="100"/>
      </c:catAx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NZ"/>
  <c:chart>
    <c:title>
      <c:tx>
        <c:rich>
          <a:bodyPr/>
          <a:lstStyle/>
          <a:p>
            <a:pPr>
              <a:defRPr sz="1400"/>
            </a:pPr>
            <a:r>
              <a:rPr lang="en-NZ" sz="1400"/>
              <a:t>PACIC</a:t>
            </a:r>
            <a:r>
              <a:rPr lang="en-NZ" sz="1400" baseline="0"/>
              <a:t> data</a:t>
            </a:r>
            <a:endParaRPr lang="en-NZ" sz="14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'PACIC t-test pre+post prac'!$H$2</c:f>
              <c:strCache>
                <c:ptCount val="1"/>
                <c:pt idx="0">
                  <c:v>Pre</c:v>
                </c:pt>
              </c:strCache>
            </c:strRef>
          </c:tx>
          <c:cat>
            <c:strRef>
              <c:f>'PACIC t-test pre+post prac'!$G$3:$G$8</c:f>
              <c:strCache>
                <c:ptCount val="6"/>
                <c:pt idx="0">
                  <c:v>Follow up/Coordination</c:v>
                </c:pt>
                <c:pt idx="1">
                  <c:v>Five A's</c:v>
                </c:pt>
                <c:pt idx="2">
                  <c:v>Delivery Syst Design/Dec Support</c:v>
                </c:pt>
                <c:pt idx="3">
                  <c:v>Goal Setting</c:v>
                </c:pt>
                <c:pt idx="4">
                  <c:v>Patient activation</c:v>
                </c:pt>
                <c:pt idx="5">
                  <c:v>Problem Solving/Contextual Counselling</c:v>
                </c:pt>
              </c:strCache>
            </c:strRef>
          </c:cat>
          <c:val>
            <c:numRef>
              <c:f>'PACIC t-test pre+post prac'!$H$3:$H$8</c:f>
              <c:numCache>
                <c:formatCode>0.0</c:formatCode>
                <c:ptCount val="6"/>
                <c:pt idx="0">
                  <c:v>3.1440677966101789</c:v>
                </c:pt>
                <c:pt idx="1">
                  <c:v>3.5254237288135601</c:v>
                </c:pt>
                <c:pt idx="2">
                  <c:v>3.8813559322033835</c:v>
                </c:pt>
                <c:pt idx="3">
                  <c:v>3.4118644067796549</c:v>
                </c:pt>
                <c:pt idx="4">
                  <c:v>3.9096045197740121</c:v>
                </c:pt>
                <c:pt idx="5">
                  <c:v>4.023305084745763</c:v>
                </c:pt>
              </c:numCache>
            </c:numRef>
          </c:val>
        </c:ser>
        <c:ser>
          <c:idx val="1"/>
          <c:order val="1"/>
          <c:tx>
            <c:strRef>
              <c:f>'PACIC t-test pre+post prac'!$I$2</c:f>
              <c:strCache>
                <c:ptCount val="1"/>
                <c:pt idx="0">
                  <c:v>Post</c:v>
                </c:pt>
              </c:strCache>
            </c:strRef>
          </c:tx>
          <c:cat>
            <c:strRef>
              <c:f>'PACIC t-test pre+post prac'!$G$3:$G$8</c:f>
              <c:strCache>
                <c:ptCount val="6"/>
                <c:pt idx="0">
                  <c:v>Follow up/Coordination</c:v>
                </c:pt>
                <c:pt idx="1">
                  <c:v>Five A's</c:v>
                </c:pt>
                <c:pt idx="2">
                  <c:v>Delivery Syst Design/Dec Support</c:v>
                </c:pt>
                <c:pt idx="3">
                  <c:v>Goal Setting</c:v>
                </c:pt>
                <c:pt idx="4">
                  <c:v>Patient activation</c:v>
                </c:pt>
                <c:pt idx="5">
                  <c:v>Problem Solving/Contextual Counselling</c:v>
                </c:pt>
              </c:strCache>
            </c:strRef>
          </c:cat>
          <c:val>
            <c:numRef>
              <c:f>'PACIC t-test pre+post prac'!$I$3:$I$8</c:f>
              <c:numCache>
                <c:formatCode>0.0</c:formatCode>
                <c:ptCount val="6"/>
                <c:pt idx="0">
                  <c:v>3.6095238095238087</c:v>
                </c:pt>
                <c:pt idx="1">
                  <c:v>3.7923280423280441</c:v>
                </c:pt>
                <c:pt idx="2">
                  <c:v>4.0555555555555358</c:v>
                </c:pt>
                <c:pt idx="3">
                  <c:v>3.6063492063492038</c:v>
                </c:pt>
                <c:pt idx="4">
                  <c:v>3.9629629629629646</c:v>
                </c:pt>
                <c:pt idx="5">
                  <c:v>4.0416666666666714</c:v>
                </c:pt>
              </c:numCache>
            </c:numRef>
          </c:val>
        </c:ser>
        <c:axId val="143288192"/>
        <c:axId val="143289728"/>
      </c:barChart>
      <c:barChart>
        <c:barDir val="col"/>
        <c:grouping val="clustered"/>
        <c:ser>
          <c:idx val="2"/>
          <c:order val="2"/>
          <c:tx>
            <c:strRef>
              <c:f>'PACIC t-test pre+post prac'!$J$2</c:f>
              <c:strCache>
                <c:ptCount val="1"/>
                <c:pt idx="0">
                  <c:v>Blah</c:v>
                </c:pt>
              </c:strCache>
            </c:strRef>
          </c:tx>
          <c:cat>
            <c:strRef>
              <c:f>'PACIC t-test pre+post prac'!$H$11:$H$16</c:f>
              <c:strCache>
                <c:ptCount val="6"/>
                <c:pt idx="0">
                  <c:v>**</c:v>
                </c:pt>
                <c:pt idx="1">
                  <c:v>NS</c:v>
                </c:pt>
                <c:pt idx="2">
                  <c:v>NS</c:v>
                </c:pt>
                <c:pt idx="3">
                  <c:v>NS</c:v>
                </c:pt>
                <c:pt idx="4">
                  <c:v>NS</c:v>
                </c:pt>
                <c:pt idx="5">
                  <c:v>NS</c:v>
                </c:pt>
              </c:strCache>
            </c:strRef>
          </c:cat>
          <c:val>
            <c:numRef>
              <c:f>'PACIC t-test pre+post prac'!$J$3:$J$8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'PACIC t-test pre+post prac'!$K$2</c:f>
              <c:strCache>
                <c:ptCount val="1"/>
                <c:pt idx="0">
                  <c:v>Sig</c:v>
                </c:pt>
              </c:strCache>
            </c:strRef>
          </c:tx>
          <c:spPr>
            <a:noFill/>
          </c:spPr>
          <c:dLbls>
            <c:showCatName val="1"/>
          </c:dLbls>
          <c:cat>
            <c:strRef>
              <c:f>'PACIC t-test pre+post prac'!$H$11:$H$16</c:f>
              <c:strCache>
                <c:ptCount val="6"/>
                <c:pt idx="0">
                  <c:v>**</c:v>
                </c:pt>
                <c:pt idx="1">
                  <c:v>NS</c:v>
                </c:pt>
                <c:pt idx="2">
                  <c:v>NS</c:v>
                </c:pt>
                <c:pt idx="3">
                  <c:v>NS</c:v>
                </c:pt>
                <c:pt idx="4">
                  <c:v>NS</c:v>
                </c:pt>
                <c:pt idx="5">
                  <c:v>NS</c:v>
                </c:pt>
              </c:strCache>
            </c:strRef>
          </c:cat>
          <c:val>
            <c:numRef>
              <c:f>'PACIC t-test pre+post prac'!$K$3:$K$8</c:f>
              <c:numCache>
                <c:formatCode>0.0</c:formatCode>
                <c:ptCount val="6"/>
                <c:pt idx="0">
                  <c:v>3.6095238095238087</c:v>
                </c:pt>
                <c:pt idx="1">
                  <c:v>3.7923280423280441</c:v>
                </c:pt>
                <c:pt idx="2">
                  <c:v>4.0555555555555358</c:v>
                </c:pt>
                <c:pt idx="3">
                  <c:v>3.6063492063492038</c:v>
                </c:pt>
                <c:pt idx="4">
                  <c:v>3.9629629629629646</c:v>
                </c:pt>
                <c:pt idx="5">
                  <c:v>4.0416666666666714</c:v>
                </c:pt>
              </c:numCache>
            </c:numRef>
          </c:val>
        </c:ser>
        <c:axId val="143309440"/>
        <c:axId val="143307904"/>
      </c:barChart>
      <c:catAx>
        <c:axId val="143288192"/>
        <c:scaling>
          <c:orientation val="minMax"/>
        </c:scaling>
        <c:axPos val="b"/>
        <c:tickLblPos val="nextTo"/>
        <c:crossAx val="143289728"/>
        <c:crosses val="autoZero"/>
        <c:auto val="1"/>
        <c:lblAlgn val="ctr"/>
        <c:lblOffset val="100"/>
      </c:catAx>
      <c:valAx>
        <c:axId val="143289728"/>
        <c:scaling>
          <c:orientation val="minMax"/>
        </c:scaling>
        <c:axPos val="l"/>
        <c:majorGridlines/>
        <c:numFmt formatCode="0.0" sourceLinked="1"/>
        <c:tickLblPos val="nextTo"/>
        <c:crossAx val="143288192"/>
        <c:crosses val="autoZero"/>
        <c:crossBetween val="between"/>
      </c:valAx>
      <c:valAx>
        <c:axId val="143307904"/>
        <c:scaling>
          <c:orientation val="minMax"/>
        </c:scaling>
        <c:axPos val="r"/>
        <c:numFmt formatCode="General" sourceLinked="1"/>
        <c:majorTickMark val="none"/>
        <c:tickLblPos val="none"/>
        <c:crossAx val="143309440"/>
        <c:crosses val="max"/>
        <c:crossBetween val="between"/>
      </c:valAx>
      <c:catAx>
        <c:axId val="143309440"/>
        <c:scaling>
          <c:orientation val="minMax"/>
        </c:scaling>
        <c:delete val="1"/>
        <c:axPos val="b"/>
        <c:tickLblPos val="none"/>
        <c:crossAx val="143307904"/>
        <c:crosses val="autoZero"/>
        <c:auto val="1"/>
        <c:lblAlgn val="ctr"/>
        <c:lblOffset val="100"/>
      </c:cat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90994833715405865"/>
          <c:y val="0.24241285628770154"/>
          <c:w val="7.317402571514002E-2"/>
          <c:h val="0.12085489313835737"/>
        </c:manualLayout>
      </c:layout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0.15556</cdr:x>
      <cdr:y>0.6383</cdr:y>
    </cdr:from>
    <cdr:to>
      <cdr:x>0.42222</cdr:x>
      <cdr:y>0.80852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0066" y="2143140"/>
          <a:ext cx="857256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NZ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66%</a:t>
          </a:r>
          <a:endParaRPr lang="en-NZ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0.07781</cdr:x>
      <cdr:y>0.3913</cdr:y>
    </cdr:from>
    <cdr:to>
      <cdr:x>0.39403</cdr:x>
      <cdr:y>0.58696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3472" y="1285870"/>
          <a:ext cx="1152128" cy="642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NZ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36%</a:t>
          </a:r>
          <a:endParaRPr lang="en-NZ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346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761" y="1"/>
            <a:ext cx="2945346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7879-DF9E-4E09-89AE-C62327810B0C}" type="datetimeFigureOut">
              <a:rPr lang="en-NZ" smtClean="0"/>
              <a:pPr/>
              <a:t>1/09/2011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239"/>
            <a:ext cx="2945346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761" y="9430239"/>
            <a:ext cx="2945346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5D721-D904-49E7-B82F-22F81B20FDA1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2233C6-A802-4FF7-A3CE-F0978BDCC45F}" type="datetimeFigureOut">
              <a:rPr lang="en-NZ" smtClean="0"/>
              <a:pPr/>
              <a:t>1/09/2011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329D30-9862-4E5F-A18E-4D4698A1AC13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29D30-9862-4E5F-A18E-4D4698A1AC13}" type="slidenum">
              <a:rPr lang="en-NZ" smtClean="0"/>
              <a:pPr/>
              <a:t>1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49997" y="9430224"/>
            <a:ext cx="2946085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27BB4D2-F46E-4B8B-9997-10708B81FA6A}" type="slidenum">
              <a:rPr lang="en-AU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AU" sz="1200" dirty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0" y="4715907"/>
            <a:ext cx="5439416" cy="4467701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AU" smtClean="0">
                <a:latin typeface="Arial" pitchFamily="34" charset="0"/>
              </a:rPr>
              <a:t>Looking at Collaboratives in more detail:</a:t>
            </a:r>
          </a:p>
          <a:p>
            <a:pPr eaLnBrk="1" hangingPunct="1"/>
            <a:r>
              <a:rPr lang="en-AU" smtClean="0">
                <a:latin typeface="Arial" pitchFamily="34" charset="0"/>
              </a:rPr>
              <a:t>Notes:</a:t>
            </a:r>
          </a:p>
          <a:p>
            <a:pPr eaLnBrk="1" hangingPunct="1">
              <a:buFontTx/>
              <a:buChar char="•"/>
            </a:pPr>
            <a:r>
              <a:rPr lang="en-AU" smtClean="0">
                <a:latin typeface="Arial" pitchFamily="34" charset="0"/>
              </a:rPr>
              <a:t>Is about not re-inventing the wheel</a:t>
            </a:r>
          </a:p>
          <a:p>
            <a:pPr eaLnBrk="1" hangingPunct="1">
              <a:buFontTx/>
              <a:buChar char="•"/>
            </a:pPr>
            <a:r>
              <a:rPr lang="en-AU" smtClean="0">
                <a:latin typeface="Arial" pitchFamily="34" charset="0"/>
              </a:rPr>
              <a:t>Bringing people together to share and learn using existing examples which have already been tried and tested</a:t>
            </a:r>
          </a:p>
          <a:p>
            <a:pPr eaLnBrk="1" hangingPunct="1">
              <a:buFontTx/>
              <a:buChar char="•"/>
            </a:pPr>
            <a:r>
              <a:rPr lang="en-AU" smtClean="0">
                <a:latin typeface="Arial" pitchFamily="34" charset="0"/>
              </a:rPr>
              <a:t>Its not a research project its about doing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712A74-339C-472B-B82A-013F38A861A4}" type="slidenum">
              <a:rPr lang="en-AU"/>
              <a:pPr eaLnBrk="1" hangingPunct="1"/>
              <a:t>10</a:t>
            </a:fld>
            <a:endParaRPr lang="en-AU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2130425"/>
            <a:ext cx="604644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3886200"/>
            <a:ext cx="536064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C21C-2F24-4658-86CA-C770DDE11DA2}" type="datetimeFigureOut">
              <a:rPr lang="en-NZ" smtClean="0"/>
              <a:pPr/>
              <a:t>1/09/2011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C21C-2F24-4658-86CA-C770DDE11DA2}" type="datetimeFigureOut">
              <a:rPr lang="en-NZ" smtClean="0"/>
              <a:pPr/>
              <a:t>1/09/2011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C21C-2F24-4658-86CA-C770DDE11DA2}" type="datetimeFigureOut">
              <a:rPr lang="en-NZ" smtClean="0"/>
              <a:pPr/>
              <a:t>1/09/2011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299"/>
            <a:ext cx="8229600" cy="584775"/>
          </a:xfr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NZ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93037" cy="584775"/>
          </a:xfr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NZ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552" y="1700808"/>
            <a:ext cx="3810000" cy="4114800"/>
          </a:xfr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NZ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00808"/>
            <a:ext cx="3810000" cy="4114800"/>
          </a:xfr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NZ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Logo-Report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286500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0" descr="ADHB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038" y="6237312"/>
            <a:ext cx="980650" cy="52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9393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7" name="Picture 7" descr="Logo-Report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286500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0" descr="ADHB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038" y="6237312"/>
            <a:ext cx="980650" cy="52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7" name="Picture 7" descr="Logo-Report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286500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0" descr="ADHB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038" y="6237312"/>
            <a:ext cx="980650" cy="52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750"/>
            <a:ext cx="8229600" cy="584775"/>
          </a:xfr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NZ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8" name="Picture 7" descr="Logo-Report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286500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0" descr="ADHB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038" y="6237312"/>
            <a:ext cx="980650" cy="52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" name="Picture 7" descr="Logo-Report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286500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0" descr="ADHB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038" y="6237312"/>
            <a:ext cx="980650" cy="52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C21C-2F24-4658-86CA-C770DDE11DA2}" type="datetimeFigureOut">
              <a:rPr lang="en-NZ" smtClean="0"/>
              <a:pPr/>
              <a:t>1/09/2011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C21C-2F24-4658-86CA-C770DDE11DA2}" type="datetimeFigureOut">
              <a:rPr lang="en-NZ" smtClean="0"/>
              <a:pPr/>
              <a:t>1/09/2011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C21C-2F24-4658-86CA-C770DDE11DA2}" type="datetimeFigureOut">
              <a:rPr lang="en-NZ" smtClean="0"/>
              <a:pPr/>
              <a:t>1/09/2011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C21C-2F24-4658-86CA-C770DDE11DA2}" type="datetimeFigureOut">
              <a:rPr lang="en-NZ" smtClean="0"/>
              <a:pPr/>
              <a:t>1/09/2011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53750"/>
            <a:ext cx="8229600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0C21C-2F24-4658-86CA-C770DDE11DA2}" type="datetimeFigureOut">
              <a:rPr lang="en-NZ" smtClean="0"/>
              <a:pPr/>
              <a:t>1/09/2011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02229-BD15-437F-B11C-6A845A2332CB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en-NZ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Adrian.field@synergia.co.n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5" Type="http://schemas.openxmlformats.org/officeDocument/2006/relationships/chart" Target="../charts/char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i.org/about/board/donbio.asp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824" y="1700808"/>
            <a:ext cx="5470376" cy="1569660"/>
          </a:xfrm>
        </p:spPr>
        <p:txBody>
          <a:bodyPr wrap="square">
            <a:spAutoFit/>
          </a:bodyPr>
          <a:lstStyle/>
          <a:p>
            <a:r>
              <a:rPr lang="en-NZ" dirty="0" smtClean="0"/>
              <a:t>Using rapid evaluative learning processes to influence primary healthcare practice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1</a:t>
            </a:fld>
            <a:endParaRPr lang="en-NZ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94890"/>
            <a:ext cx="1439515" cy="172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843213" y="3367088"/>
            <a:ext cx="5545137" cy="0"/>
          </a:xfrm>
          <a:prstGeom prst="line">
            <a:avLst/>
          </a:prstGeom>
          <a:noFill/>
          <a:ln w="19050">
            <a:solidFill>
              <a:srgbClr val="ADAFB2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8" name="TextBox 7"/>
          <p:cNvSpPr txBox="1"/>
          <p:nvPr/>
        </p:nvSpPr>
        <p:spPr>
          <a:xfrm>
            <a:off x="2987675" y="3644900"/>
            <a:ext cx="49687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NZ" sz="1600" b="1" dirty="0" smtClean="0"/>
              <a:t>Learnings from the Auckland Equipped pilot</a:t>
            </a:r>
            <a:endParaRPr lang="en-NZ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987674" y="4581525"/>
            <a:ext cx="41766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NZ" sz="1400" dirty="0" smtClean="0"/>
              <a:t>A Field</a:t>
            </a:r>
            <a:r>
              <a:rPr lang="en-NZ" sz="1400" baseline="30000" dirty="0" smtClean="0"/>
              <a:t>2</a:t>
            </a:r>
            <a:r>
              <a:rPr lang="en-NZ" sz="1400" dirty="0" smtClean="0"/>
              <a:t>, J Bycroft</a:t>
            </a:r>
            <a:r>
              <a:rPr lang="en-NZ" sz="1400" baseline="30000" dirty="0" smtClean="0"/>
              <a:t>1</a:t>
            </a:r>
            <a:r>
              <a:rPr lang="en-NZ" sz="1400" dirty="0" smtClean="0"/>
              <a:t>, C Palmer</a:t>
            </a:r>
            <a:r>
              <a:rPr lang="en-NZ" sz="1400" baseline="30000" dirty="0" smtClean="0"/>
              <a:t>1</a:t>
            </a:r>
            <a:r>
              <a:rPr lang="en-NZ" sz="1400" dirty="0" smtClean="0"/>
              <a:t>,  K Healey</a:t>
            </a:r>
            <a:r>
              <a:rPr lang="en-NZ" sz="1400" baseline="30000" dirty="0" smtClean="0"/>
              <a:t>1</a:t>
            </a:r>
            <a:r>
              <a:rPr lang="en-NZ" sz="1400" dirty="0" smtClean="0"/>
              <a:t>, M Ghafel</a:t>
            </a:r>
            <a:r>
              <a:rPr lang="en-NZ" sz="1400" baseline="30000" dirty="0" smtClean="0"/>
              <a:t>1</a:t>
            </a:r>
            <a:r>
              <a:rPr lang="en-NZ" sz="1400" dirty="0" smtClean="0"/>
              <a:t>, </a:t>
            </a:r>
            <a:br>
              <a:rPr lang="en-NZ" sz="1400" dirty="0" smtClean="0"/>
            </a:br>
            <a:r>
              <a:rPr lang="en-NZ" sz="1400" dirty="0" smtClean="0"/>
              <a:t>K Arcus</a:t>
            </a:r>
            <a:r>
              <a:rPr lang="en-NZ" sz="1400" baseline="30000" dirty="0" smtClean="0"/>
              <a:t>2</a:t>
            </a:r>
            <a:r>
              <a:rPr lang="en-NZ" sz="1400" dirty="0" smtClean="0"/>
              <a:t>, L Dale-Gandar</a:t>
            </a:r>
            <a:r>
              <a:rPr lang="en-NZ" sz="1400" baseline="30000" dirty="0" smtClean="0"/>
              <a:t>2</a:t>
            </a:r>
            <a:r>
              <a:rPr lang="en-NZ" sz="1400" dirty="0" smtClean="0"/>
              <a:t>, G Humphrey</a:t>
            </a:r>
            <a:r>
              <a:rPr lang="en-NZ" sz="1400" baseline="30000" dirty="0" smtClean="0"/>
              <a:t>1</a:t>
            </a:r>
          </a:p>
          <a:p>
            <a:endParaRPr lang="en-NZ" sz="1400" baseline="30000" dirty="0" smtClean="0"/>
          </a:p>
          <a:p>
            <a:r>
              <a:rPr lang="en-NZ" sz="1400" baseline="30000" dirty="0" smtClean="0"/>
              <a:t>1 </a:t>
            </a:r>
            <a:r>
              <a:rPr lang="en-NZ" sz="1400" dirty="0" smtClean="0"/>
              <a:t>Auckland District Health Board</a:t>
            </a:r>
          </a:p>
          <a:p>
            <a:r>
              <a:rPr lang="en-NZ" sz="1400" baseline="30000" dirty="0" smtClean="0"/>
              <a:t>2 </a:t>
            </a:r>
            <a:r>
              <a:rPr lang="en-NZ" sz="1400" dirty="0" smtClean="0"/>
              <a:t>Synergia Ltd</a:t>
            </a:r>
          </a:p>
          <a:p>
            <a:endParaRPr lang="en-NZ" sz="1400" baseline="30000" dirty="0" smtClean="0"/>
          </a:p>
          <a:p>
            <a:endParaRPr lang="en-NZ" sz="1400" baseline="30000" dirty="0" smtClean="0"/>
          </a:p>
          <a:p>
            <a:r>
              <a:rPr lang="en-US" sz="1400" dirty="0" smtClean="0">
                <a:latin typeface="Calibri" pitchFamily="34" charset="0"/>
              </a:rPr>
              <a:t>Paper presented to 2011 Australasian Evaluation Conference, 31 August – 2 September 2011</a:t>
            </a:r>
          </a:p>
          <a:p>
            <a:endParaRPr lang="en-NZ" sz="1400" baseline="30000" dirty="0" smtClean="0"/>
          </a:p>
          <a:p>
            <a:endParaRPr lang="en-NZ" sz="1400" baseline="30000" dirty="0" smtClean="0"/>
          </a:p>
        </p:txBody>
      </p:sp>
      <p:pic>
        <p:nvPicPr>
          <p:cNvPr id="10" name="Picture 1" descr="DHB 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416" y="4364312"/>
            <a:ext cx="2167384" cy="107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PDSA Cycle(s)</a:t>
            </a:r>
            <a:endParaRPr 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97175" y="1989138"/>
            <a:ext cx="3359150" cy="3240087"/>
            <a:chOff x="109985775" y="112356150"/>
            <a:chExt cx="2664000" cy="2412000"/>
          </a:xfrm>
        </p:grpSpPr>
        <p:sp>
          <p:nvSpPr>
            <p:cNvPr id="24597" name="Oval 5"/>
            <p:cNvSpPr>
              <a:spLocks noChangeArrowheads="1"/>
            </p:cNvSpPr>
            <p:nvPr/>
          </p:nvSpPr>
          <p:spPr bwMode="auto">
            <a:xfrm>
              <a:off x="109985775" y="112356150"/>
              <a:ext cx="2664000" cy="24120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99FF"/>
                </a:gs>
              </a:gsLst>
              <a:path path="shape">
                <a:fillToRect l="50000" t="50000" r="50000" b="50000"/>
              </a:path>
            </a:gradFill>
            <a:ln w="9525" algn="in">
              <a:solidFill>
                <a:srgbClr val="6666FF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4598" name="Line 6"/>
            <p:cNvSpPr>
              <a:spLocks noChangeShapeType="1"/>
            </p:cNvSpPr>
            <p:nvPr/>
          </p:nvSpPr>
          <p:spPr bwMode="auto">
            <a:xfrm>
              <a:off x="111317775" y="112356150"/>
              <a:ext cx="0" cy="2394000"/>
            </a:xfrm>
            <a:prstGeom prst="line">
              <a:avLst/>
            </a:prstGeom>
            <a:noFill/>
            <a:ln w="9525" algn="ctr">
              <a:solidFill>
                <a:srgbClr val="66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NZ"/>
            </a:p>
          </p:txBody>
        </p:sp>
        <p:sp>
          <p:nvSpPr>
            <p:cNvPr id="24599" name="Line 7"/>
            <p:cNvSpPr>
              <a:spLocks noChangeShapeType="1"/>
            </p:cNvSpPr>
            <p:nvPr/>
          </p:nvSpPr>
          <p:spPr bwMode="auto">
            <a:xfrm>
              <a:off x="109985775" y="113544150"/>
              <a:ext cx="2646000" cy="0"/>
            </a:xfrm>
            <a:prstGeom prst="line">
              <a:avLst/>
            </a:prstGeom>
            <a:noFill/>
            <a:ln w="9525" algn="ctr">
              <a:solidFill>
                <a:srgbClr val="66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NZ"/>
            </a:p>
          </p:txBody>
        </p:sp>
        <p:sp>
          <p:nvSpPr>
            <p:cNvPr id="24600" name="Freeform 8"/>
            <p:cNvSpPr>
              <a:spLocks/>
            </p:cNvSpPr>
            <p:nvPr/>
          </p:nvSpPr>
          <p:spPr bwMode="auto">
            <a:xfrm>
              <a:off x="110381775" y="112662150"/>
              <a:ext cx="54000" cy="36000"/>
            </a:xfrm>
            <a:custGeom>
              <a:avLst/>
              <a:gdLst>
                <a:gd name="T0" fmla="*/ 0 w 192713"/>
                <a:gd name="T1" fmla="*/ 1598 h 170850"/>
                <a:gd name="T2" fmla="*/ 4240 w 192713"/>
                <a:gd name="T3" fmla="*/ 0 h 170850"/>
                <a:gd name="T4" fmla="*/ 0 60000 65536"/>
                <a:gd name="T5" fmla="*/ 0 60000 65536"/>
                <a:gd name="T6" fmla="*/ 0 w 192713"/>
                <a:gd name="T7" fmla="*/ 0 h 170850"/>
                <a:gd name="T8" fmla="*/ 192713 w 192713"/>
                <a:gd name="T9" fmla="*/ 170850 h 1708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2713" h="170850">
                  <a:moveTo>
                    <a:pt x="0" y="170850"/>
                  </a:moveTo>
                  <a:lnTo>
                    <a:pt x="192713" y="0"/>
                  </a:lnTo>
                </a:path>
              </a:pathLst>
            </a:custGeom>
            <a:noFill/>
            <a:ln w="25400" algn="ctr">
              <a:solidFill>
                <a:srgbClr val="6666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4601" name="Freeform 9"/>
            <p:cNvSpPr>
              <a:spLocks/>
            </p:cNvSpPr>
            <p:nvPr/>
          </p:nvSpPr>
          <p:spPr bwMode="auto">
            <a:xfrm rot="4157070">
              <a:off x="112226775" y="112689150"/>
              <a:ext cx="54000" cy="36000"/>
            </a:xfrm>
            <a:custGeom>
              <a:avLst/>
              <a:gdLst>
                <a:gd name="T0" fmla="*/ 0 w 192713"/>
                <a:gd name="T1" fmla="*/ 1598 h 170850"/>
                <a:gd name="T2" fmla="*/ 4240 w 192713"/>
                <a:gd name="T3" fmla="*/ 0 h 170850"/>
                <a:gd name="T4" fmla="*/ 0 60000 65536"/>
                <a:gd name="T5" fmla="*/ 0 60000 65536"/>
                <a:gd name="T6" fmla="*/ 0 w 192713"/>
                <a:gd name="T7" fmla="*/ 0 h 170850"/>
                <a:gd name="T8" fmla="*/ 192713 w 192713"/>
                <a:gd name="T9" fmla="*/ 170850 h 1708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2713" h="170850">
                  <a:moveTo>
                    <a:pt x="0" y="170850"/>
                  </a:moveTo>
                  <a:lnTo>
                    <a:pt x="192713" y="0"/>
                  </a:lnTo>
                </a:path>
              </a:pathLst>
            </a:custGeom>
            <a:noFill/>
            <a:ln w="25400" algn="ctr">
              <a:solidFill>
                <a:srgbClr val="6666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4602" name="Freeform 10"/>
            <p:cNvSpPr>
              <a:spLocks/>
            </p:cNvSpPr>
            <p:nvPr/>
          </p:nvSpPr>
          <p:spPr bwMode="auto">
            <a:xfrm rot="9542554">
              <a:off x="112289775" y="114336150"/>
              <a:ext cx="54000" cy="36000"/>
            </a:xfrm>
            <a:custGeom>
              <a:avLst/>
              <a:gdLst>
                <a:gd name="T0" fmla="*/ 0 w 192713"/>
                <a:gd name="T1" fmla="*/ 1598 h 170850"/>
                <a:gd name="T2" fmla="*/ 4240 w 192713"/>
                <a:gd name="T3" fmla="*/ 0 h 170850"/>
                <a:gd name="T4" fmla="*/ 0 60000 65536"/>
                <a:gd name="T5" fmla="*/ 0 60000 65536"/>
                <a:gd name="T6" fmla="*/ 0 w 192713"/>
                <a:gd name="T7" fmla="*/ 0 h 170850"/>
                <a:gd name="T8" fmla="*/ 192713 w 192713"/>
                <a:gd name="T9" fmla="*/ 170850 h 1708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2713" h="170850">
                  <a:moveTo>
                    <a:pt x="0" y="170850"/>
                  </a:moveTo>
                  <a:lnTo>
                    <a:pt x="192713" y="0"/>
                  </a:lnTo>
                </a:path>
              </a:pathLst>
            </a:custGeom>
            <a:noFill/>
            <a:ln w="25400" algn="ctr">
              <a:solidFill>
                <a:srgbClr val="6666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4603" name="Freeform 11"/>
            <p:cNvSpPr>
              <a:spLocks/>
            </p:cNvSpPr>
            <p:nvPr/>
          </p:nvSpPr>
          <p:spPr bwMode="auto">
            <a:xfrm rot="-5541745">
              <a:off x="110300775" y="114345150"/>
              <a:ext cx="54000" cy="36000"/>
            </a:xfrm>
            <a:custGeom>
              <a:avLst/>
              <a:gdLst>
                <a:gd name="T0" fmla="*/ 0 w 192713"/>
                <a:gd name="T1" fmla="*/ 1598 h 170850"/>
                <a:gd name="T2" fmla="*/ 4240 w 192713"/>
                <a:gd name="T3" fmla="*/ 0 h 170850"/>
                <a:gd name="T4" fmla="*/ 0 60000 65536"/>
                <a:gd name="T5" fmla="*/ 0 60000 65536"/>
                <a:gd name="T6" fmla="*/ 0 w 192713"/>
                <a:gd name="T7" fmla="*/ 0 h 170850"/>
                <a:gd name="T8" fmla="*/ 192713 w 192713"/>
                <a:gd name="T9" fmla="*/ 170850 h 1708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2713" h="170850">
                  <a:moveTo>
                    <a:pt x="0" y="170850"/>
                  </a:moveTo>
                  <a:lnTo>
                    <a:pt x="192713" y="0"/>
                  </a:lnTo>
                </a:path>
              </a:pathLst>
            </a:custGeom>
            <a:noFill/>
            <a:ln w="25400" algn="ctr">
              <a:solidFill>
                <a:srgbClr val="6666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  <p:sp>
        <p:nvSpPr>
          <p:cNvPr id="24581" name="Text Box 12"/>
          <p:cNvSpPr txBox="1">
            <a:spLocks noChangeArrowheads="1"/>
          </p:cNvSpPr>
          <p:nvPr/>
        </p:nvSpPr>
        <p:spPr bwMode="auto">
          <a:xfrm>
            <a:off x="4660900" y="2763838"/>
            <a:ext cx="106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Plan</a:t>
            </a:r>
            <a:endParaRPr lang="en-AU" sz="2400" b="1">
              <a:solidFill>
                <a:srgbClr val="000000"/>
              </a:solidFill>
            </a:endParaRPr>
          </a:p>
        </p:txBody>
      </p:sp>
      <p:sp>
        <p:nvSpPr>
          <p:cNvPr id="24582" name="Text Box 13"/>
          <p:cNvSpPr txBox="1">
            <a:spLocks noChangeArrowheads="1"/>
          </p:cNvSpPr>
          <p:nvPr/>
        </p:nvSpPr>
        <p:spPr bwMode="auto">
          <a:xfrm>
            <a:off x="4660900" y="4019550"/>
            <a:ext cx="763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Do</a:t>
            </a:r>
            <a:endParaRPr lang="en-AU" sz="2400" b="1">
              <a:solidFill>
                <a:srgbClr val="000000"/>
              </a:solidFill>
            </a:endParaRPr>
          </a:p>
        </p:txBody>
      </p:sp>
      <p:sp>
        <p:nvSpPr>
          <p:cNvPr id="24583" name="Text Box 14"/>
          <p:cNvSpPr txBox="1">
            <a:spLocks noChangeArrowheads="1"/>
          </p:cNvSpPr>
          <p:nvPr/>
        </p:nvSpPr>
        <p:spPr bwMode="auto">
          <a:xfrm>
            <a:off x="3059113" y="4005263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Study</a:t>
            </a:r>
            <a:endParaRPr lang="en-AU" sz="2400" b="1">
              <a:solidFill>
                <a:srgbClr val="000000"/>
              </a:solidFill>
            </a:endParaRPr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3389313" y="2763838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Act</a:t>
            </a:r>
            <a:endParaRPr lang="en-AU" sz="2400" b="1">
              <a:solidFill>
                <a:srgbClr val="000000"/>
              </a:solidFill>
            </a:endParaRPr>
          </a:p>
        </p:txBody>
      </p:sp>
      <p:sp>
        <p:nvSpPr>
          <p:cNvPr id="24585" name="Line 16"/>
          <p:cNvSpPr>
            <a:spLocks noChangeShapeType="1"/>
          </p:cNvSpPr>
          <p:nvPr/>
        </p:nvSpPr>
        <p:spPr bwMode="auto">
          <a:xfrm flipV="1">
            <a:off x="5848350" y="2473325"/>
            <a:ext cx="509588" cy="192088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4586" name="Text Box 17"/>
          <p:cNvSpPr txBox="1">
            <a:spLocks noChangeArrowheads="1"/>
          </p:cNvSpPr>
          <p:nvPr/>
        </p:nvSpPr>
        <p:spPr bwMode="auto">
          <a:xfrm>
            <a:off x="6443663" y="2060848"/>
            <a:ext cx="2881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00000"/>
                </a:solidFill>
              </a:rPr>
              <a:t>What, who, when, where, predictions, data collected</a:t>
            </a:r>
            <a:endParaRPr lang="en-AU">
              <a:solidFill>
                <a:srgbClr val="C00000"/>
              </a:solidFill>
            </a:endParaRPr>
          </a:p>
        </p:txBody>
      </p:sp>
      <p:sp>
        <p:nvSpPr>
          <p:cNvPr id="24587" name="Line 18"/>
          <p:cNvSpPr>
            <a:spLocks noChangeShapeType="1"/>
          </p:cNvSpPr>
          <p:nvPr/>
        </p:nvSpPr>
        <p:spPr bwMode="auto">
          <a:xfrm>
            <a:off x="5848350" y="4408488"/>
            <a:ext cx="509588" cy="195262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4588" name="Text Box 19"/>
          <p:cNvSpPr txBox="1">
            <a:spLocks noChangeArrowheads="1"/>
          </p:cNvSpPr>
          <p:nvPr/>
        </p:nvSpPr>
        <p:spPr bwMode="auto">
          <a:xfrm>
            <a:off x="6467475" y="4666193"/>
            <a:ext cx="2713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C000"/>
                </a:solidFill>
              </a:rPr>
              <a:t>Was plan executed? </a:t>
            </a:r>
            <a:endParaRPr lang="en-AU">
              <a:solidFill>
                <a:srgbClr val="FFC000"/>
              </a:solidFill>
            </a:endParaRPr>
          </a:p>
        </p:txBody>
      </p:sp>
      <p:sp>
        <p:nvSpPr>
          <p:cNvPr id="24589" name="Line 20"/>
          <p:cNvSpPr>
            <a:spLocks noChangeShapeType="1"/>
          </p:cNvSpPr>
          <p:nvPr/>
        </p:nvSpPr>
        <p:spPr bwMode="auto">
          <a:xfrm flipH="1">
            <a:off x="2459038" y="4503738"/>
            <a:ext cx="508000" cy="290512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4590" name="Text Box 21"/>
          <p:cNvSpPr txBox="1">
            <a:spLocks noChangeArrowheads="1"/>
          </p:cNvSpPr>
          <p:nvPr/>
        </p:nvSpPr>
        <p:spPr bwMode="auto">
          <a:xfrm>
            <a:off x="23812" y="4859868"/>
            <a:ext cx="3136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Review and reflect on results </a:t>
            </a:r>
            <a:endParaRPr lang="en-AU" dirty="0">
              <a:solidFill>
                <a:srgbClr val="00B050"/>
              </a:solidFill>
            </a:endParaRPr>
          </a:p>
        </p:txBody>
      </p:sp>
      <p:sp>
        <p:nvSpPr>
          <p:cNvPr id="24591" name="Line 22"/>
          <p:cNvSpPr>
            <a:spLocks noChangeShapeType="1"/>
          </p:cNvSpPr>
          <p:nvPr/>
        </p:nvSpPr>
        <p:spPr bwMode="auto">
          <a:xfrm flipH="1" flipV="1">
            <a:off x="2543175" y="2374900"/>
            <a:ext cx="508000" cy="193675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4592" name="Text Box 23"/>
          <p:cNvSpPr txBox="1">
            <a:spLocks noChangeArrowheads="1"/>
          </p:cNvSpPr>
          <p:nvPr/>
        </p:nvSpPr>
        <p:spPr bwMode="auto">
          <a:xfrm>
            <a:off x="0" y="2060848"/>
            <a:ext cx="3094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What will you take forward from this cycle? 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24593" name="Line 24"/>
          <p:cNvSpPr>
            <a:spLocks noChangeShapeType="1"/>
          </p:cNvSpPr>
          <p:nvPr/>
        </p:nvSpPr>
        <p:spPr bwMode="auto">
          <a:xfrm>
            <a:off x="5086350" y="3343275"/>
            <a:ext cx="0" cy="484188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4594" name="Line 25"/>
          <p:cNvSpPr>
            <a:spLocks noChangeShapeType="1"/>
          </p:cNvSpPr>
          <p:nvPr/>
        </p:nvSpPr>
        <p:spPr bwMode="auto">
          <a:xfrm flipH="1" flipV="1">
            <a:off x="4154488" y="4213225"/>
            <a:ext cx="422275" cy="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4595" name="Line 26"/>
          <p:cNvSpPr>
            <a:spLocks noChangeShapeType="1"/>
          </p:cNvSpPr>
          <p:nvPr/>
        </p:nvSpPr>
        <p:spPr bwMode="auto">
          <a:xfrm flipV="1">
            <a:off x="3730625" y="3343275"/>
            <a:ext cx="0" cy="484188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4596" name="Line 27"/>
          <p:cNvSpPr>
            <a:spLocks noChangeShapeType="1"/>
          </p:cNvSpPr>
          <p:nvPr/>
        </p:nvSpPr>
        <p:spPr bwMode="auto">
          <a:xfrm flipV="1">
            <a:off x="4154488" y="2955925"/>
            <a:ext cx="423862" cy="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07456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PDSA (Plan – Cycle 1)</a:t>
            </a:r>
            <a:endParaRPr lang="en-GB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504237" cy="4572000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AU" u="sng" dirty="0" smtClean="0">
                <a:solidFill>
                  <a:srgbClr val="C00000"/>
                </a:solidFill>
              </a:rPr>
              <a:t>Plan: </a:t>
            </a:r>
          </a:p>
          <a:p>
            <a:pPr eaLnBrk="1" hangingPunct="1"/>
            <a:r>
              <a:rPr lang="en-AU" u="sng" dirty="0" smtClean="0"/>
              <a:t>What:</a:t>
            </a:r>
            <a:r>
              <a:rPr lang="en-AU" dirty="0" smtClean="0"/>
              <a:t> Run a search of database for patients prescribed a CVD medication who are not coded with a CVD diagnosis.  Give GP a copy of the list to confirm diagnosis and code appropriately</a:t>
            </a:r>
            <a:endParaRPr lang="en-US" dirty="0" smtClean="0"/>
          </a:p>
          <a:p>
            <a:pPr eaLnBrk="1" hangingPunct="1"/>
            <a:r>
              <a:rPr lang="en-AU" u="sng" dirty="0" smtClean="0"/>
              <a:t>Who:</a:t>
            </a:r>
            <a:r>
              <a:rPr lang="en-AU" dirty="0" smtClean="0"/>
              <a:t> Kathy </a:t>
            </a:r>
            <a:endParaRPr lang="en-US" dirty="0" smtClean="0"/>
          </a:p>
          <a:p>
            <a:pPr eaLnBrk="1" hangingPunct="1"/>
            <a:r>
              <a:rPr lang="en-AU" u="sng" dirty="0" smtClean="0"/>
              <a:t>When:</a:t>
            </a:r>
            <a:r>
              <a:rPr lang="en-AU" dirty="0" smtClean="0"/>
              <a:t> Friday 21</a:t>
            </a:r>
            <a:r>
              <a:rPr lang="en-AU" baseline="30000" dirty="0" smtClean="0"/>
              <a:t>st</a:t>
            </a:r>
            <a:r>
              <a:rPr lang="en-AU" dirty="0" smtClean="0"/>
              <a:t> August</a:t>
            </a:r>
            <a:endParaRPr lang="en-US" dirty="0" smtClean="0"/>
          </a:p>
          <a:p>
            <a:pPr eaLnBrk="1" hangingPunct="1"/>
            <a:r>
              <a:rPr lang="en-AU" u="sng" dirty="0" smtClean="0"/>
              <a:t>Where:</a:t>
            </a:r>
            <a:r>
              <a:rPr lang="en-AU" dirty="0" smtClean="0"/>
              <a:t> At the practice</a:t>
            </a:r>
            <a:endParaRPr lang="en-US" dirty="0" smtClean="0"/>
          </a:p>
          <a:p>
            <a:pPr eaLnBrk="1" hangingPunct="1"/>
            <a:r>
              <a:rPr lang="en-AU" u="sng" dirty="0" smtClean="0"/>
              <a:t>Prediction:</a:t>
            </a:r>
            <a:r>
              <a:rPr lang="en-AU" dirty="0" smtClean="0"/>
              <a:t>  That a number of patients not coded will be identified </a:t>
            </a:r>
          </a:p>
          <a:p>
            <a:pPr eaLnBrk="1" hangingPunct="1"/>
            <a:r>
              <a:rPr lang="en-AU" u="sng" dirty="0" smtClean="0"/>
              <a:t>Data to be collected:</a:t>
            </a:r>
            <a:r>
              <a:rPr lang="en-AU" dirty="0" smtClean="0"/>
              <a:t> List of patients to be checked and correctly coded with a diagnosis of CVD</a:t>
            </a:r>
            <a:endParaRPr lang="en-US" dirty="0" smtClean="0"/>
          </a:p>
          <a:p>
            <a:pPr eaLnBrk="1" hangingPunct="1"/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26834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3750"/>
            <a:ext cx="8229600" cy="5847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PDSA (Do, Study, Act – Cycle 1)</a:t>
            </a:r>
            <a:endParaRPr lang="en-GB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410575" cy="4254500"/>
          </a:xfrm>
        </p:spPr>
        <p:txBody>
          <a:bodyPr/>
          <a:lstStyle/>
          <a:p>
            <a:pPr eaLnBrk="1" hangingPunct="1"/>
            <a:r>
              <a:rPr lang="en-AU" dirty="0" smtClean="0">
                <a:solidFill>
                  <a:srgbClr val="C00000"/>
                </a:solidFill>
              </a:rPr>
              <a:t>Do: </a:t>
            </a:r>
            <a:r>
              <a:rPr lang="en-AU" dirty="0" smtClean="0"/>
              <a:t>Plan was completed.</a:t>
            </a:r>
          </a:p>
          <a:p>
            <a:pPr eaLnBrk="1" hangingPunct="1"/>
            <a:r>
              <a:rPr lang="en-AU" dirty="0" smtClean="0">
                <a:solidFill>
                  <a:srgbClr val="C00000"/>
                </a:solidFill>
              </a:rPr>
              <a:t>Study: </a:t>
            </a:r>
            <a:r>
              <a:rPr lang="en-AU" dirty="0" smtClean="0"/>
              <a:t>25 patients were identified as having been prescribed a statin but were not coded as having CVD. (15 did have CVD, 10 did not) </a:t>
            </a:r>
          </a:p>
          <a:p>
            <a:pPr eaLnBrk="1" hangingPunct="1"/>
            <a:r>
              <a:rPr lang="en-AU" dirty="0" smtClean="0">
                <a:solidFill>
                  <a:srgbClr val="C00000"/>
                </a:solidFill>
              </a:rPr>
              <a:t>Act</a:t>
            </a:r>
            <a:r>
              <a:rPr lang="en-AU" dirty="0" smtClean="0"/>
              <a:t>: GPs  to correctly code patients with CVD diagnosis where appropriate.</a:t>
            </a:r>
          </a:p>
          <a:p>
            <a:pPr eaLnBrk="1" hangingPunct="1">
              <a:buFontTx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2445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AU"/>
              <a:t>Title of Presentation</a:t>
            </a: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3875"/>
            <a:ext cx="871296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581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7" y="-153676"/>
            <a:ext cx="9610849" cy="720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7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Auckland Approach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First time Breakthrough Series trialled in New Zealand</a:t>
            </a:r>
          </a:p>
          <a:p>
            <a:r>
              <a:rPr lang="en-NZ" dirty="0" smtClean="0"/>
              <a:t>Three topic areas</a:t>
            </a:r>
          </a:p>
          <a:p>
            <a:pPr lvl="1"/>
            <a:r>
              <a:rPr lang="en-NZ" dirty="0" smtClean="0"/>
              <a:t>System redesign, cardiovascular disease/diabetes,  self-management support</a:t>
            </a:r>
          </a:p>
          <a:p>
            <a:r>
              <a:rPr lang="en-NZ" dirty="0" smtClean="0"/>
              <a:t>15 practices from five Auckland Primary Healthcare Organisations (PHOs)</a:t>
            </a:r>
          </a:p>
          <a:p>
            <a:r>
              <a:rPr lang="en-NZ" dirty="0" smtClean="0"/>
              <a:t>3 learning workshops of 1.5 days were offered</a:t>
            </a:r>
          </a:p>
          <a:p>
            <a:pPr lvl="1"/>
            <a:r>
              <a:rPr lang="en-NZ" dirty="0" smtClean="0"/>
              <a:t>Supported by networking sessions</a:t>
            </a:r>
          </a:p>
          <a:p>
            <a:pPr lvl="1"/>
            <a:r>
              <a:rPr lang="en-NZ" dirty="0" smtClean="0"/>
              <a:t>PHO facilitators</a:t>
            </a:r>
          </a:p>
          <a:p>
            <a:pPr lvl="1"/>
            <a:r>
              <a:rPr lang="en-NZ" dirty="0" smtClean="0"/>
              <a:t>ADHB staff</a:t>
            </a:r>
          </a:p>
          <a:p>
            <a:pPr lvl="1"/>
            <a:r>
              <a:rPr lang="en-NZ" dirty="0" smtClean="0"/>
              <a:t>An expert advisory group </a:t>
            </a:r>
          </a:p>
          <a:p>
            <a:pPr lvl="1"/>
            <a:r>
              <a:rPr lang="en-NZ" dirty="0" smtClean="0"/>
              <a:t>Improvement Foundation, Australia</a:t>
            </a:r>
          </a:p>
          <a:p>
            <a:r>
              <a:rPr lang="en-NZ" dirty="0" smtClean="0"/>
              <a:t>Use of population audit tool &amp; monthly feedback (13 practices)</a:t>
            </a:r>
          </a:p>
          <a:p>
            <a:r>
              <a:rPr lang="en-NZ" dirty="0" smtClean="0"/>
              <a:t>Support from Australian Improvement Foundation</a:t>
            </a:r>
          </a:p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15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95953"/>
            <a:ext cx="8229600" cy="584775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smtClean="0"/>
              <a:t>Measures </a:t>
            </a:r>
            <a:endParaRPr lang="en-GB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341438"/>
            <a:ext cx="8423275" cy="5516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NZ" sz="2000" b="1" dirty="0" smtClean="0">
                <a:solidFill>
                  <a:srgbClr val="C00000"/>
                </a:solidFill>
              </a:rPr>
              <a:t>System Redesign</a:t>
            </a:r>
          </a:p>
          <a:p>
            <a:pPr eaLnBrk="1" hangingPunct="1">
              <a:lnSpc>
                <a:spcPct val="80000"/>
              </a:lnSpc>
            </a:pPr>
            <a:r>
              <a:rPr lang="en-NZ" sz="2000" dirty="0" smtClean="0"/>
              <a:t>Unmet demand</a:t>
            </a:r>
          </a:p>
          <a:p>
            <a:pPr eaLnBrk="1" hangingPunct="1">
              <a:lnSpc>
                <a:spcPct val="80000"/>
              </a:lnSpc>
            </a:pPr>
            <a:r>
              <a:rPr lang="en-NZ" sz="2000" dirty="0" smtClean="0"/>
              <a:t>The number of patients who Do Not Attend a scheduled appointment</a:t>
            </a:r>
          </a:p>
          <a:p>
            <a:pPr eaLnBrk="1" hangingPunct="1">
              <a:lnSpc>
                <a:spcPct val="80000"/>
              </a:lnSpc>
            </a:pPr>
            <a:r>
              <a:rPr lang="en-NZ" sz="2000" dirty="0" smtClean="0"/>
              <a:t>The number of invitations issued for planned CVD or diabetes visits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NZ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NZ" sz="2000" b="1" dirty="0" smtClean="0">
                <a:solidFill>
                  <a:srgbClr val="C00000"/>
                </a:solidFill>
              </a:rPr>
              <a:t>Diabetes and Cardiovascular Disease:</a:t>
            </a:r>
          </a:p>
          <a:p>
            <a:pPr eaLnBrk="1" hangingPunct="1">
              <a:lnSpc>
                <a:spcPct val="80000"/>
              </a:lnSpc>
            </a:pPr>
            <a:r>
              <a:rPr lang="en-NZ" sz="2000" dirty="0" smtClean="0"/>
              <a:t>The number of the enrolled population with known disease</a:t>
            </a:r>
          </a:p>
          <a:p>
            <a:pPr eaLnBrk="1" hangingPunct="1">
              <a:lnSpc>
                <a:spcPct val="80000"/>
              </a:lnSpc>
            </a:pPr>
            <a:r>
              <a:rPr lang="en-NZ" sz="2000" dirty="0" smtClean="0"/>
              <a:t>% of enrolled population with CVD prescribed a statin &amp; antiplatelet</a:t>
            </a:r>
          </a:p>
          <a:p>
            <a:pPr eaLnBrk="1" hangingPunct="1">
              <a:lnSpc>
                <a:spcPct val="80000"/>
              </a:lnSpc>
            </a:pPr>
            <a:r>
              <a:rPr lang="en-NZ" sz="2000" dirty="0" smtClean="0"/>
              <a:t>% of people with CVD or diabetes with BP equal to or less than 130/80</a:t>
            </a:r>
          </a:p>
          <a:p>
            <a:pPr eaLnBrk="1" hangingPunct="1">
              <a:lnSpc>
                <a:spcPct val="80000"/>
              </a:lnSpc>
            </a:pPr>
            <a:r>
              <a:rPr lang="en-NZ" sz="2000" dirty="0" smtClean="0"/>
              <a:t>% enrolled eligible population who have had a CVDRA recorded </a:t>
            </a:r>
          </a:p>
          <a:p>
            <a:pPr eaLnBrk="1" hangingPunct="1">
              <a:lnSpc>
                <a:spcPct val="80000"/>
              </a:lnSpc>
            </a:pPr>
            <a:r>
              <a:rPr lang="en-NZ" sz="2000" dirty="0" smtClean="0"/>
              <a:t>HB A1C levels %  of enrolled population &lt; 7.0mmol/l.,  7-8,  8 -9,  &gt; 9mmol/l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NZ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NZ" sz="2000" b="1" dirty="0" smtClean="0">
                <a:solidFill>
                  <a:srgbClr val="C00000"/>
                </a:solidFill>
              </a:rPr>
              <a:t>Self Management Support</a:t>
            </a:r>
            <a:r>
              <a:rPr lang="en-NZ" sz="2000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NZ" sz="2000" dirty="0" smtClean="0"/>
              <a:t>% of people with CVD or diabetes who have an annual care plan review</a:t>
            </a:r>
          </a:p>
          <a:p>
            <a:pPr eaLnBrk="1" hangingPunct="1">
              <a:lnSpc>
                <a:spcPct val="80000"/>
              </a:lnSpc>
            </a:pPr>
            <a:endParaRPr lang="en-GB" sz="800" dirty="0" smtClean="0"/>
          </a:p>
        </p:txBody>
      </p:sp>
    </p:spTree>
    <p:extLst>
      <p:ext uri="{BB962C8B-B14F-4D97-AF65-F5344CB8AC3E}">
        <p14:creationId xmlns:p14="http://schemas.microsoft.com/office/powerpoint/2010/main" xmlns="" val="13791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Evaluation method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Mid-point survey</a:t>
            </a:r>
          </a:p>
          <a:p>
            <a:pPr lvl="1"/>
            <a:r>
              <a:rPr lang="en-NZ" dirty="0" smtClean="0"/>
              <a:t>November-December 2009</a:t>
            </a:r>
          </a:p>
          <a:p>
            <a:pPr lvl="1"/>
            <a:r>
              <a:rPr lang="en-NZ" dirty="0" smtClean="0"/>
              <a:t>55 responses (43% of participating practices)</a:t>
            </a:r>
          </a:p>
          <a:p>
            <a:r>
              <a:rPr lang="en-NZ" dirty="0" smtClean="0"/>
              <a:t>Qualitative interviews (20) at completion of pilot</a:t>
            </a:r>
          </a:p>
          <a:p>
            <a:pPr lvl="1"/>
            <a:r>
              <a:rPr lang="en-NZ" dirty="0" smtClean="0"/>
              <a:t>Practices</a:t>
            </a:r>
          </a:p>
          <a:p>
            <a:pPr lvl="1"/>
            <a:r>
              <a:rPr lang="en-NZ" dirty="0" smtClean="0"/>
              <a:t>PHOs</a:t>
            </a:r>
          </a:p>
          <a:p>
            <a:pPr lvl="1"/>
            <a:r>
              <a:rPr lang="en-NZ" dirty="0" smtClean="0"/>
              <a:t>ADHB</a:t>
            </a:r>
          </a:p>
          <a:p>
            <a:pPr lvl="1"/>
            <a:r>
              <a:rPr lang="en-NZ" dirty="0" smtClean="0"/>
              <a:t>Australian Improvement Foundation </a:t>
            </a:r>
          </a:p>
          <a:p>
            <a:r>
              <a:rPr lang="en-NZ" dirty="0" smtClean="0"/>
              <a:t>Quantitative analysis</a:t>
            </a:r>
          </a:p>
          <a:p>
            <a:pPr lvl="1"/>
            <a:r>
              <a:rPr lang="en-NZ" dirty="0" smtClean="0"/>
              <a:t>Monthly reporting data</a:t>
            </a:r>
          </a:p>
          <a:p>
            <a:pPr lvl="1"/>
            <a:r>
              <a:rPr lang="en-NZ" dirty="0" smtClean="0"/>
              <a:t>Analysis of PACIC (Patient Assessment of Chronic Illness) and ACIC data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17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Feedback from practices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7931224" cy="2980927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NZ" dirty="0" smtClean="0"/>
              <a:t>Better coordination and multi-disciplinary teamwork</a:t>
            </a:r>
          </a:p>
          <a:p>
            <a:pPr>
              <a:spcAft>
                <a:spcPts val="1000"/>
              </a:spcAft>
            </a:pPr>
            <a:r>
              <a:rPr lang="en-NZ" dirty="0" smtClean="0"/>
              <a:t>Better understanding by practice participants of their populations </a:t>
            </a:r>
          </a:p>
          <a:p>
            <a:pPr>
              <a:spcAft>
                <a:spcPts val="1000"/>
              </a:spcAft>
            </a:pPr>
            <a:r>
              <a:rPr lang="en-NZ" dirty="0" smtClean="0"/>
              <a:t>Improved understanding of managing long-term conditions</a:t>
            </a:r>
          </a:p>
          <a:p>
            <a:pPr>
              <a:spcAft>
                <a:spcPts val="1000"/>
              </a:spcAft>
            </a:pPr>
            <a:r>
              <a:rPr lang="en-NZ" dirty="0" smtClean="0"/>
              <a:t>Shared learning &amp; peer networking </a:t>
            </a:r>
            <a:endParaRPr lang="en-US" dirty="0" smtClean="0"/>
          </a:p>
          <a:p>
            <a:r>
              <a:rPr lang="en-NZ" dirty="0" smtClean="0"/>
              <a:t>100% retention rate of practices – despite complex challenges of the period</a:t>
            </a:r>
          </a:p>
          <a:p>
            <a:r>
              <a:rPr lang="en-NZ" dirty="0" smtClean="0"/>
              <a:t>Value of funding to support involvement</a:t>
            </a:r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750"/>
            <a:ext cx="8229600" cy="584775"/>
          </a:xfrm>
        </p:spPr>
        <p:txBody>
          <a:bodyPr/>
          <a:lstStyle/>
          <a:p>
            <a:r>
              <a:rPr lang="en-NZ" dirty="0" smtClean="0"/>
              <a:t>Catalyst for coordination and teamwork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Important catalyst for better coordination and multi-disciplinary teamwork</a:t>
            </a:r>
          </a:p>
          <a:p>
            <a:r>
              <a:rPr lang="en-NZ" dirty="0" smtClean="0"/>
              <a:t>Mid-point survey</a:t>
            </a:r>
          </a:p>
          <a:p>
            <a:pPr lvl="1"/>
            <a:r>
              <a:rPr lang="en-NZ" dirty="0" smtClean="0"/>
              <a:t>79% indicated that the Equipped programme had helped them work better as a team </a:t>
            </a:r>
          </a:p>
          <a:p>
            <a:pPr lvl="1"/>
            <a:r>
              <a:rPr lang="en-NZ" dirty="0" smtClean="0"/>
              <a:t>66% identified improved communication within their practices </a:t>
            </a:r>
          </a:p>
          <a:p>
            <a:pPr lvl="1"/>
            <a:r>
              <a:rPr lang="en-NZ" dirty="0" smtClean="0"/>
              <a:t>86% reported increased understanding of the health of their enrolled population </a:t>
            </a:r>
          </a:p>
          <a:p>
            <a:pPr lvl="1"/>
            <a:r>
              <a:rPr lang="en-NZ" dirty="0" smtClean="0"/>
              <a:t>83% reported improved understanding of chronic care management.</a:t>
            </a:r>
          </a:p>
          <a:p>
            <a:pPr lvl="1"/>
            <a:r>
              <a:rPr lang="en-NZ" dirty="0" smtClean="0"/>
              <a:t>90% indicated confidence in using the PDSA cycle 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19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Today’s presentation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 challenge</a:t>
            </a:r>
          </a:p>
          <a:p>
            <a:r>
              <a:rPr lang="en-NZ" dirty="0" smtClean="0"/>
              <a:t>What is a collaborative?</a:t>
            </a:r>
          </a:p>
          <a:p>
            <a:r>
              <a:rPr lang="en-NZ" dirty="0" smtClean="0"/>
              <a:t>Equipped – the LTC Collaborative in Auckland</a:t>
            </a:r>
          </a:p>
          <a:p>
            <a:r>
              <a:rPr lang="en-NZ" dirty="0" smtClean="0"/>
              <a:t>Evaluation findings</a:t>
            </a:r>
          </a:p>
          <a:p>
            <a:r>
              <a:rPr lang="en-NZ" dirty="0" smtClean="0"/>
              <a:t>Key learnings – in what ways can rapid evaluative learning processes support improvements in practice?</a:t>
            </a:r>
          </a:p>
          <a:p>
            <a:endParaRPr lang="en-NZ" dirty="0" smtClean="0"/>
          </a:p>
          <a:p>
            <a:endParaRPr lang="en-N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2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Changes in practice data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Analysis</a:t>
            </a:r>
          </a:p>
          <a:p>
            <a:pPr lvl="1"/>
            <a:r>
              <a:rPr lang="en-NZ" dirty="0" smtClean="0"/>
              <a:t>10 sets of reporting data from 13 participating practices </a:t>
            </a:r>
          </a:p>
          <a:p>
            <a:pPr lvl="1"/>
            <a:r>
              <a:rPr lang="en-NZ" dirty="0" smtClean="0"/>
              <a:t>Comparing first 3 months (mid-2009) of Collaborative with last 3 months (mid-2010)</a:t>
            </a:r>
          </a:p>
          <a:p>
            <a:pPr lvl="1"/>
            <a:r>
              <a:rPr lang="en-NZ" dirty="0" smtClean="0"/>
              <a:t>Comparing 4 regularly reporting practices with 6 less regular</a:t>
            </a:r>
          </a:p>
          <a:p>
            <a:r>
              <a:rPr lang="en-NZ" dirty="0" smtClean="0"/>
              <a:t>Key findings (regularly reporting practices):</a:t>
            </a:r>
          </a:p>
          <a:p>
            <a:pPr lvl="1"/>
            <a:r>
              <a:rPr lang="en-NZ" dirty="0" smtClean="0"/>
              <a:t>4</a:t>
            </a:r>
            <a:r>
              <a:rPr lang="en-NZ" dirty="0" smtClean="0"/>
              <a:t>% </a:t>
            </a:r>
            <a:r>
              <a:rPr lang="en-NZ" dirty="0" smtClean="0"/>
              <a:t>increase in the number of patients with CVD on </a:t>
            </a:r>
            <a:r>
              <a:rPr lang="en-NZ" dirty="0" err="1" smtClean="0"/>
              <a:t>statin</a:t>
            </a:r>
            <a:r>
              <a:rPr lang="en-NZ" dirty="0" smtClean="0"/>
              <a:t>/</a:t>
            </a:r>
            <a:r>
              <a:rPr lang="en-NZ" dirty="0" err="1" smtClean="0"/>
              <a:t>antiplatelet</a:t>
            </a:r>
            <a:r>
              <a:rPr lang="en-NZ" dirty="0" smtClean="0"/>
              <a:t> medication </a:t>
            </a:r>
            <a:r>
              <a:rPr lang="en-NZ" dirty="0" smtClean="0"/>
              <a:t>(2.5% </a:t>
            </a:r>
            <a:r>
              <a:rPr lang="en-NZ" dirty="0" smtClean="0"/>
              <a:t>decline in less regular reporting practices)</a:t>
            </a:r>
          </a:p>
          <a:p>
            <a:pPr lvl="1"/>
            <a:r>
              <a:rPr lang="en-NZ" dirty="0" smtClean="0"/>
              <a:t>17% increase in eligible patients with a CVD risk assessment (9%)</a:t>
            </a:r>
          </a:p>
          <a:p>
            <a:pPr lvl="1"/>
            <a:r>
              <a:rPr lang="en-NZ" dirty="0" smtClean="0"/>
              <a:t>Improvement in the management of blood pressure for patients with </a:t>
            </a:r>
            <a:r>
              <a:rPr lang="en-NZ" smtClean="0"/>
              <a:t>diabetes </a:t>
            </a:r>
            <a:r>
              <a:rPr lang="en-NZ" smtClean="0"/>
              <a:t>(5% </a:t>
            </a:r>
            <a:r>
              <a:rPr lang="en-NZ" dirty="0" smtClean="0"/>
              <a:t>improvement across all practices)</a:t>
            </a:r>
          </a:p>
          <a:p>
            <a:pPr lvl="1"/>
            <a:r>
              <a:rPr lang="en-NZ" dirty="0" smtClean="0"/>
              <a:t>Improvements not evident for HBA1c among diabetes patients and blood pressure for CVD patients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20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7876"/>
          </a:xfrm>
        </p:spPr>
        <p:txBody>
          <a:bodyPr>
            <a:normAutofit/>
          </a:bodyPr>
          <a:lstStyle/>
          <a:p>
            <a:r>
              <a:rPr lang="en-NZ" dirty="0" smtClean="0">
                <a:solidFill>
                  <a:schemeClr val="accent1">
                    <a:lumMod val="75000"/>
                  </a:schemeClr>
                </a:solidFill>
              </a:rPr>
              <a:t>Changes in CVD Register over Time </a:t>
            </a:r>
            <a:endParaRPr lang="en-NZ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4111263701"/>
              </p:ext>
            </p:extLst>
          </p:nvPr>
        </p:nvGraphicFramePr>
        <p:xfrm>
          <a:off x="251520" y="764704"/>
          <a:ext cx="8712968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602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529"/>
            <a:ext cx="8229600" cy="1077218"/>
          </a:xfrm>
        </p:spPr>
        <p:txBody>
          <a:bodyPr/>
          <a:lstStyle/>
          <a:p>
            <a:r>
              <a:rPr lang="en-NZ" dirty="0" smtClean="0"/>
              <a:t>Percentage of eligible practice population with CVD risk assessment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NZ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827584" y="1700808"/>
          <a:ext cx="7056784" cy="4032448"/>
        </p:xfrm>
        <a:graphic>
          <a:graphicData uri="http://schemas.openxmlformats.org/presentationml/2006/ole">
            <p:oleObj spid="_x0000_s1026" name="Chart" r:id="rId3" imgW="5524489" imgH="25812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ACIC data (Assessment of Chronic Illness Care)</a:t>
            </a:r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90664" cy="4525963"/>
          </a:xfrm>
        </p:spPr>
        <p:txBody>
          <a:bodyPr>
            <a:normAutofit/>
          </a:bodyPr>
          <a:lstStyle/>
          <a:p>
            <a:pPr marL="182563" indent="-182563"/>
            <a:r>
              <a:rPr lang="en-NZ" dirty="0" smtClean="0"/>
              <a:t>Data from four practices</a:t>
            </a:r>
          </a:p>
          <a:p>
            <a:pPr marL="454025" lvl="1"/>
            <a:r>
              <a:rPr lang="en-NZ" dirty="0" smtClean="0"/>
              <a:t>Significant (p&lt;0.01) improvement in Delivery System Design </a:t>
            </a:r>
          </a:p>
          <a:p>
            <a:pPr marL="454025" lvl="1"/>
            <a:r>
              <a:rPr lang="en-NZ" dirty="0" smtClean="0"/>
              <a:t>A moderately significant improvement (p&lt;0.05) in Self-Management and Community Linkages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A02229-BD15-437F-B11C-6A845A2332CB}" type="slidenum">
              <a:rPr lang="en-NZ" smtClean="0"/>
              <a:pPr/>
              <a:t>23</a:t>
            </a:fld>
            <a:endParaRPr lang="en-NZ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3419872" y="1600200"/>
          <a:ext cx="526692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529"/>
            <a:ext cx="8229600" cy="1077218"/>
          </a:xfrm>
        </p:spPr>
        <p:txBody>
          <a:bodyPr/>
          <a:lstStyle/>
          <a:p>
            <a:r>
              <a:rPr lang="en-NZ" dirty="0" smtClean="0"/>
              <a:t>PACIC (Patient Assessment of Chronic Illness Care) data</a:t>
            </a:r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90664" cy="4525963"/>
          </a:xfrm>
        </p:spPr>
        <p:txBody>
          <a:bodyPr>
            <a:normAutofit/>
          </a:bodyPr>
          <a:lstStyle/>
          <a:p>
            <a:pPr marL="182563" indent="-182563"/>
            <a:r>
              <a:rPr lang="en-NZ" dirty="0" smtClean="0"/>
              <a:t>Data from four practices</a:t>
            </a:r>
          </a:p>
          <a:p>
            <a:pPr marL="454025" lvl="1"/>
            <a:r>
              <a:rPr lang="en-NZ" dirty="0" smtClean="0"/>
              <a:t>Improvements in follow-up and coordination (p&lt;0.01)</a:t>
            </a:r>
          </a:p>
          <a:p>
            <a:pPr marL="454025" lvl="1"/>
            <a:r>
              <a:rPr lang="en-NZ" dirty="0" smtClean="0"/>
              <a:t>Improvements in other areas but not statistically significant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A02229-BD15-437F-B11C-6A845A2332CB}" type="slidenum">
              <a:rPr lang="en-NZ" smtClean="0"/>
              <a:pPr/>
              <a:t>24</a:t>
            </a:fld>
            <a:endParaRPr lang="en-NZ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3059832" y="1600201"/>
          <a:ext cx="5832648" cy="42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Influences on quality improvement</a:t>
            </a:r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Standardised population audit tools and performance measurement</a:t>
            </a:r>
          </a:p>
          <a:p>
            <a:pPr lvl="1"/>
            <a:r>
              <a:rPr lang="en-NZ" dirty="0" smtClean="0"/>
              <a:t>Adopting a population approach, see patterns of management, highlight areas for change</a:t>
            </a:r>
          </a:p>
          <a:p>
            <a:pPr lvl="1"/>
            <a:r>
              <a:rPr lang="en-NZ" dirty="0" smtClean="0"/>
              <a:t>Timely feedback</a:t>
            </a:r>
          </a:p>
          <a:p>
            <a:pPr lvl="1"/>
            <a:r>
              <a:rPr lang="en-NZ" dirty="0" smtClean="0"/>
              <a:t>Value despite limitations of population audit tool available</a:t>
            </a:r>
          </a:p>
          <a:p>
            <a:r>
              <a:rPr lang="en-NZ" dirty="0" smtClean="0"/>
              <a:t>Teamwork</a:t>
            </a:r>
          </a:p>
          <a:p>
            <a:pPr lvl="1"/>
            <a:r>
              <a:rPr lang="en-NZ" dirty="0" smtClean="0"/>
              <a:t>Regular team meetings and cross-practice dialogue</a:t>
            </a:r>
          </a:p>
          <a:p>
            <a:pPr lvl="1"/>
            <a:r>
              <a:rPr lang="en-NZ" dirty="0" smtClean="0"/>
              <a:t>Changing the quality of practice discussions</a:t>
            </a:r>
          </a:p>
          <a:p>
            <a:pPr lvl="1"/>
            <a:r>
              <a:rPr lang="en-NZ" dirty="0" smtClean="0"/>
              <a:t>Greater involvement of nurses in fostering improvements in care</a:t>
            </a:r>
          </a:p>
          <a:p>
            <a:r>
              <a:rPr lang="en-NZ" dirty="0" smtClean="0"/>
              <a:t>PDSA cycles</a:t>
            </a:r>
          </a:p>
          <a:p>
            <a:pPr lvl="1"/>
            <a:r>
              <a:rPr lang="en-NZ" dirty="0" smtClean="0"/>
              <a:t>Tool for exploring system of care and incremental improvements</a:t>
            </a:r>
          </a:p>
          <a:p>
            <a:r>
              <a:rPr lang="en-NZ" dirty="0" smtClean="0"/>
              <a:t>Protected time from practices </a:t>
            </a:r>
          </a:p>
          <a:p>
            <a:r>
              <a:rPr lang="en-NZ" dirty="0" smtClean="0"/>
              <a:t>Opportunities to share experience through learning and networking</a:t>
            </a:r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25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Challenges/limitations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NZ" dirty="0" smtClean="0"/>
              <a:t>PHO facilitation</a:t>
            </a:r>
          </a:p>
          <a:p>
            <a:pPr lvl="1"/>
            <a:r>
              <a:rPr lang="en-NZ" dirty="0" smtClean="0"/>
              <a:t>Lack of support from PHOs to facilitators role and time needed</a:t>
            </a:r>
          </a:p>
          <a:p>
            <a:pPr lvl="1"/>
            <a:r>
              <a:rPr lang="en-NZ" dirty="0" smtClean="0"/>
              <a:t>Coordinators of data, not leaders of system change</a:t>
            </a:r>
          </a:p>
          <a:p>
            <a:pPr lvl="1"/>
            <a:r>
              <a:rPr lang="en-NZ" dirty="0" smtClean="0"/>
              <a:t>Changes in facilitators  and understanding of role</a:t>
            </a:r>
          </a:p>
          <a:p>
            <a:r>
              <a:rPr lang="en-NZ" dirty="0" smtClean="0"/>
              <a:t>Competing priorities (e.g. Cornerstone)</a:t>
            </a:r>
          </a:p>
          <a:p>
            <a:r>
              <a:rPr lang="en-NZ" dirty="0" smtClean="0"/>
              <a:t>Practice level </a:t>
            </a:r>
          </a:p>
          <a:p>
            <a:pPr lvl="1"/>
            <a:r>
              <a:rPr lang="en-NZ" dirty="0" smtClean="0"/>
              <a:t>Staff changes, time </a:t>
            </a:r>
          </a:p>
          <a:p>
            <a:pPr lvl="1"/>
            <a:r>
              <a:rPr lang="en-NZ" dirty="0" smtClean="0"/>
              <a:t>Variable senior management support</a:t>
            </a:r>
          </a:p>
          <a:p>
            <a:r>
              <a:rPr lang="en-NZ" dirty="0" smtClean="0"/>
              <a:t>Compliance views of data processes</a:t>
            </a:r>
          </a:p>
          <a:p>
            <a:r>
              <a:rPr lang="en-NZ" sz="2100" dirty="0" smtClean="0"/>
              <a:t>DHB level  - c</a:t>
            </a:r>
            <a:r>
              <a:rPr lang="en-NZ" dirty="0" smtClean="0"/>
              <a:t>hallenge of working with multiple PHOs</a:t>
            </a:r>
          </a:p>
          <a:p>
            <a:r>
              <a:rPr lang="en-NZ" sz="2100" dirty="0" smtClean="0"/>
              <a:t>Complex, fragmented environment - 2009</a:t>
            </a:r>
          </a:p>
          <a:p>
            <a:pPr lvl="1"/>
            <a:r>
              <a:rPr lang="en-NZ" dirty="0" smtClean="0"/>
              <a:t>BSMC, H1N1, </a:t>
            </a:r>
            <a:r>
              <a:rPr lang="en-NZ" dirty="0" err="1" smtClean="0"/>
              <a:t>Labtests</a:t>
            </a:r>
            <a:r>
              <a:rPr lang="en-NZ" dirty="0" smtClean="0"/>
              <a:t>, measles, budget cuts</a:t>
            </a:r>
          </a:p>
          <a:p>
            <a:r>
              <a:rPr lang="en-NZ" dirty="0" smtClean="0"/>
              <a:t>Limitations of population audit tools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26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Key enablers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Value of rapid learning approach to drive system improvements</a:t>
            </a:r>
          </a:p>
          <a:p>
            <a:r>
              <a:rPr lang="en-NZ" dirty="0" smtClean="0"/>
              <a:t>Importance of standardised data </a:t>
            </a:r>
          </a:p>
          <a:p>
            <a:pPr lvl="1"/>
            <a:r>
              <a:rPr lang="en-NZ" dirty="0" smtClean="0"/>
              <a:t>Viewing enrolled populations and supporting planned proactive care</a:t>
            </a:r>
          </a:p>
          <a:p>
            <a:pPr lvl="1"/>
            <a:r>
              <a:rPr lang="en-NZ" dirty="0" smtClean="0"/>
              <a:t>Good data can challenge debate of professional autonomy </a:t>
            </a:r>
            <a:r>
              <a:rPr lang="en-NZ" dirty="0" err="1" smtClean="0"/>
              <a:t>vs</a:t>
            </a:r>
            <a:r>
              <a:rPr lang="en-NZ" dirty="0" smtClean="0"/>
              <a:t>  standardisation</a:t>
            </a:r>
          </a:p>
          <a:p>
            <a:r>
              <a:rPr lang="en-NZ" dirty="0" smtClean="0"/>
              <a:t>Value of population audit tool</a:t>
            </a:r>
          </a:p>
          <a:p>
            <a:pPr lvl="1"/>
            <a:r>
              <a:rPr lang="en-NZ" dirty="0" smtClean="0"/>
              <a:t>Relevant and timely data reporting</a:t>
            </a:r>
          </a:p>
          <a:p>
            <a:pPr lvl="1"/>
            <a:r>
              <a:rPr lang="en-NZ" dirty="0" smtClean="0"/>
              <a:t>Having tools in place at the start</a:t>
            </a:r>
          </a:p>
          <a:p>
            <a:r>
              <a:rPr lang="en-NZ" dirty="0" smtClean="0"/>
              <a:t>Skill and capacity of facilitators</a:t>
            </a:r>
          </a:p>
          <a:p>
            <a:r>
              <a:rPr lang="en-NZ" dirty="0" smtClean="0"/>
              <a:t>Importance of leadership </a:t>
            </a:r>
          </a:p>
          <a:p>
            <a:pPr lvl="1"/>
            <a:r>
              <a:rPr lang="en-NZ" dirty="0" smtClean="0"/>
              <a:t>Within practices and peer leadership across practices</a:t>
            </a:r>
          </a:p>
          <a:p>
            <a:r>
              <a:rPr lang="en-NZ" dirty="0" smtClean="0"/>
              <a:t>Protected time and funding support to practices</a:t>
            </a:r>
          </a:p>
          <a:p>
            <a:r>
              <a:rPr lang="en-NZ" dirty="0" smtClean="0"/>
              <a:t>Learning and network opportunities </a:t>
            </a:r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Acknowledgements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NZ" dirty="0" smtClean="0"/>
              <a:t>Expert Advisory Panel </a:t>
            </a:r>
          </a:p>
          <a:p>
            <a:r>
              <a:rPr lang="en-NZ" dirty="0" smtClean="0"/>
              <a:t>General practice teams</a:t>
            </a:r>
          </a:p>
          <a:p>
            <a:r>
              <a:rPr lang="en-NZ" dirty="0" smtClean="0"/>
              <a:t>Facilitators &amp; PHOs for joining us on this journey </a:t>
            </a:r>
          </a:p>
          <a:p>
            <a:r>
              <a:rPr lang="en-NZ" dirty="0" smtClean="0"/>
              <a:t>ADHB</a:t>
            </a:r>
          </a:p>
          <a:p>
            <a:r>
              <a:rPr lang="en-NZ" dirty="0" smtClean="0"/>
              <a:t>Ministry of Health</a:t>
            </a:r>
          </a:p>
          <a:p>
            <a:r>
              <a:rPr lang="en-NZ" dirty="0" smtClean="0"/>
              <a:t>Improvement Foundation Australia  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pPr>
              <a:buNone/>
            </a:pPr>
            <a:r>
              <a:rPr lang="en-NZ" dirty="0" smtClean="0"/>
              <a:t>Contact: Adrian Field, Synergia</a:t>
            </a:r>
          </a:p>
          <a:p>
            <a:pPr>
              <a:buNone/>
            </a:pPr>
            <a:r>
              <a:rPr lang="en-NZ" dirty="0" smtClean="0">
                <a:hlinkClick r:id="rId2"/>
              </a:rPr>
              <a:t>adrian.field@synergia.co.nz</a:t>
            </a:r>
            <a:r>
              <a:rPr lang="en-NZ" dirty="0" smtClean="0"/>
              <a:t> </a:t>
            </a:r>
          </a:p>
          <a:p>
            <a:pPr>
              <a:buNone/>
            </a:pPr>
            <a:r>
              <a:rPr lang="en-NZ" smtClean="0"/>
              <a:t>tel</a:t>
            </a:r>
            <a:r>
              <a:rPr lang="en-NZ" dirty="0" smtClean="0"/>
              <a:t> +64 21 529 805</a:t>
            </a:r>
            <a:endParaRPr lang="en-NZ" dirty="0"/>
          </a:p>
        </p:txBody>
      </p:sp>
    </p:spTree>
    <p:extLst>
      <p:ext uri="{BB962C8B-B14F-4D97-AF65-F5344CB8AC3E}">
        <p14:creationId xmlns="" xmlns:p14="http://schemas.microsoft.com/office/powerpoint/2010/main" val="40557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85153"/>
            <a:ext cx="8372503" cy="584775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en-NZ" dirty="0" smtClean="0"/>
              <a:t>Prevalence of long-term conditions</a:t>
            </a:r>
            <a:endParaRPr lang="en-NZ" dirty="0"/>
          </a:p>
        </p:txBody>
      </p:sp>
      <p:sp>
        <p:nvSpPr>
          <p:cNvPr id="12291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1340768"/>
            <a:ext cx="6786582" cy="5000639"/>
          </a:xfrm>
        </p:spPr>
        <p:txBody>
          <a:bodyPr/>
          <a:lstStyle/>
          <a:p>
            <a:r>
              <a:rPr lang="en-NZ" sz="2000" dirty="0" smtClean="0"/>
              <a:t>The NZ Health Survey identified the population diagnosed by a doctor with a health condition expected to last 6 months or more</a:t>
            </a:r>
          </a:p>
          <a:p>
            <a:endParaRPr lang="en-NZ" sz="2000" dirty="0"/>
          </a:p>
          <a:p>
            <a:endParaRPr lang="en-NZ" sz="2000" dirty="0" smtClean="0"/>
          </a:p>
          <a:p>
            <a:endParaRPr lang="en-NZ" sz="2000" dirty="0"/>
          </a:p>
          <a:p>
            <a:endParaRPr lang="en-NZ" sz="2000" dirty="0" smtClean="0"/>
          </a:p>
          <a:p>
            <a:endParaRPr lang="en-NZ" sz="2000" dirty="0"/>
          </a:p>
          <a:p>
            <a:endParaRPr lang="en-NZ" sz="2000" dirty="0" smtClean="0"/>
          </a:p>
          <a:p>
            <a:endParaRPr lang="en-NZ" sz="2000" dirty="0"/>
          </a:p>
          <a:p>
            <a:endParaRPr lang="en-NZ" sz="2000" dirty="0" smtClean="0"/>
          </a:p>
          <a:p>
            <a:endParaRPr lang="en-NZ" sz="2000" dirty="0"/>
          </a:p>
          <a:p>
            <a:r>
              <a:rPr lang="en-NZ" sz="2000" dirty="0"/>
              <a:t>Within NZ, LTCs account for 70-86% of all deaths and 70-78% of all health care spending</a:t>
            </a:r>
            <a:endParaRPr lang="en-NZ" sz="2400" dirty="0"/>
          </a:p>
          <a:p>
            <a:pPr>
              <a:buNone/>
            </a:pPr>
            <a:endParaRPr lang="en-NZ" sz="2000" dirty="0" smtClean="0"/>
          </a:p>
          <a:p>
            <a:pPr>
              <a:buFont typeface="Wingdings 3" pitchFamily="18" charset="2"/>
              <a:buNone/>
            </a:pPr>
            <a:endParaRPr lang="en-NZ" sz="2000" dirty="0" smtClean="0"/>
          </a:p>
          <a:p>
            <a:pPr>
              <a:buFont typeface="Wingdings 3" pitchFamily="18" charset="2"/>
              <a:buNone/>
            </a:pPr>
            <a:endParaRPr lang="en-NZ" sz="2400" dirty="0" smtClean="0"/>
          </a:p>
          <a:p>
            <a:endParaRPr lang="en-NZ" dirty="0" smtClean="0">
              <a:solidFill>
                <a:srgbClr val="FF0000"/>
              </a:solidFill>
            </a:endParaRPr>
          </a:p>
          <a:p>
            <a:endParaRPr lang="en-NZ" dirty="0" smtClean="0">
              <a:solidFill>
                <a:srgbClr val="FF0000"/>
              </a:solidFill>
            </a:endParaRPr>
          </a:p>
          <a:p>
            <a:endParaRPr lang="en-NZ" dirty="0" smtClean="0">
              <a:solidFill>
                <a:srgbClr val="FF0000"/>
              </a:solidFill>
            </a:endParaRPr>
          </a:p>
          <a:p>
            <a:endParaRPr lang="en-NZ" dirty="0" smtClean="0">
              <a:solidFill>
                <a:srgbClr val="FF0000"/>
              </a:solidFill>
            </a:endParaRPr>
          </a:p>
          <a:p>
            <a:endParaRPr lang="en-NZ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825451703"/>
              </p:ext>
            </p:extLst>
          </p:nvPr>
        </p:nvGraphicFramePr>
        <p:xfrm>
          <a:off x="755576" y="2348880"/>
          <a:ext cx="3214710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294" name="Picture 6" descr="Cover image of document.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3604" y="1340768"/>
            <a:ext cx="1707520" cy="2253926"/>
          </a:xfrm>
          <a:prstGeom prst="rect">
            <a:avLst/>
          </a:prstGeom>
          <a:noFill/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="" xmlns:p14="http://schemas.microsoft.com/office/powerpoint/2010/main" val="1459831028"/>
              </p:ext>
            </p:extLst>
          </p:nvPr>
        </p:nvGraphicFramePr>
        <p:xfrm>
          <a:off x="3995936" y="2303686"/>
          <a:ext cx="3643338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30468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74638"/>
            <a:ext cx="7834064" cy="850106"/>
          </a:xfrm>
        </p:spPr>
        <p:txBody>
          <a:bodyPr/>
          <a:lstStyle/>
          <a:p>
            <a:pPr eaLnBrk="1" hangingPunct="1"/>
            <a:r>
              <a:rPr lang="en-AU" dirty="0" smtClean="0"/>
              <a:t>What is a Collaborative?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628800"/>
            <a:ext cx="5544616" cy="4300537"/>
          </a:xfrm>
        </p:spPr>
        <p:txBody>
          <a:bodyPr/>
          <a:lstStyle/>
          <a:p>
            <a:pPr marL="182563" indent="0">
              <a:lnSpc>
                <a:spcPct val="90000"/>
              </a:lnSpc>
              <a:buNone/>
            </a:pPr>
            <a:r>
              <a:rPr lang="en-GB" dirty="0" smtClean="0"/>
              <a:t>Developed in 1995, a Collaborative is a specific method of quality improvement used to distribute and adapt existing knowledge to multiple groups to achieve a common aim</a:t>
            </a:r>
          </a:p>
          <a:p>
            <a:pPr marL="182563" indent="0">
              <a:lnSpc>
                <a:spcPct val="90000"/>
              </a:lnSpc>
              <a:buNone/>
            </a:pPr>
            <a:endParaRPr lang="en-GB" dirty="0" smtClean="0"/>
          </a:p>
          <a:p>
            <a:pPr marL="182563" indent="0">
              <a:lnSpc>
                <a:spcPct val="90000"/>
              </a:lnSpc>
              <a:buNone/>
            </a:pPr>
            <a:r>
              <a:rPr lang="en-US" dirty="0" smtClean="0"/>
              <a:t>It promotes rapid change, allowing participants to experience the benefits and create results in a short time-frame </a:t>
            </a:r>
          </a:p>
        </p:txBody>
      </p:sp>
      <p:pic>
        <p:nvPicPr>
          <p:cNvPr id="4" name="Picture 4" descr="Donald Berwic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8680"/>
            <a:ext cx="1548597" cy="207201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auto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05064"/>
            <a:ext cx="3024172" cy="226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96977" y="2708920"/>
            <a:ext cx="25749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100" b="1" dirty="0"/>
              <a:t>Paul </a:t>
            </a:r>
            <a:r>
              <a:rPr lang="en-AU" sz="1100" b="1" dirty="0" err="1" smtClean="0"/>
              <a:t>Batalden</a:t>
            </a:r>
            <a:r>
              <a:rPr lang="en-AU" sz="1100" dirty="0"/>
              <a:t> </a:t>
            </a:r>
            <a:r>
              <a:rPr lang="en-AU" sz="1100" dirty="0" smtClean="0"/>
              <a:t>&amp; </a:t>
            </a:r>
            <a:r>
              <a:rPr lang="en-AU" sz="1100" b="1" dirty="0" smtClean="0"/>
              <a:t>Don </a:t>
            </a:r>
            <a:r>
              <a:rPr lang="en-AU" sz="1100" b="1" dirty="0"/>
              <a:t>Berwick, </a:t>
            </a:r>
            <a:r>
              <a:rPr lang="en-AU" sz="1100" dirty="0" smtClean="0"/>
              <a:t>Institute </a:t>
            </a:r>
            <a:r>
              <a:rPr lang="en-AU" sz="1100" dirty="0"/>
              <a:t>of Healthcare Improvement (IHI)</a:t>
            </a:r>
          </a:p>
        </p:txBody>
      </p:sp>
      <p:pic>
        <p:nvPicPr>
          <p:cNvPr id="7" name="Picture 6" descr="Logo-Repor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6286500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0" descr="ADHB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038" y="6237312"/>
            <a:ext cx="980650" cy="52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6430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Why do a Collaborative?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Gap between what is known in best practice and what is often delivered (low fidelity)</a:t>
            </a:r>
          </a:p>
          <a:p>
            <a:r>
              <a:rPr lang="en-NZ" dirty="0" smtClean="0"/>
              <a:t>Ensuring systematised care for comparable populations</a:t>
            </a:r>
          </a:p>
          <a:p>
            <a:r>
              <a:rPr lang="en-NZ" dirty="0" smtClean="0"/>
              <a:t>Learn from examples of excellent performance</a:t>
            </a:r>
          </a:p>
          <a:p>
            <a:r>
              <a:rPr lang="en-NZ" dirty="0" smtClean="0"/>
              <a:t>Disseminate principles of best practice</a:t>
            </a:r>
          </a:p>
          <a:p>
            <a:r>
              <a:rPr lang="en-NZ" dirty="0" smtClean="0"/>
              <a:t>Valuing insights across professional boundaries</a:t>
            </a:r>
          </a:p>
          <a:p>
            <a:r>
              <a:rPr lang="en-NZ" dirty="0" smtClean="0"/>
              <a:t>Improve the overall system of care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Key Features of a Collaborative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en-NZ" dirty="0" smtClean="0"/>
              <a:t>Proven improvement model for rapid &amp; sustainable improvement </a:t>
            </a:r>
          </a:p>
          <a:p>
            <a:r>
              <a:rPr lang="en-NZ" dirty="0" smtClean="0"/>
              <a:t>Expert Advisory Panel – subject &amp; QI experts</a:t>
            </a:r>
          </a:p>
          <a:p>
            <a:r>
              <a:rPr lang="en-NZ" dirty="0" smtClean="0"/>
              <a:t>Use of information and measurement to guide improvement work</a:t>
            </a:r>
          </a:p>
          <a:p>
            <a:r>
              <a:rPr lang="en-NZ" dirty="0" smtClean="0"/>
              <a:t>Clinical leadership and focus on clinical practice</a:t>
            </a:r>
          </a:p>
          <a:p>
            <a:r>
              <a:rPr lang="en-NZ" dirty="0" smtClean="0"/>
              <a:t>Protected time </a:t>
            </a:r>
          </a:p>
          <a:p>
            <a:r>
              <a:rPr lang="en-NZ" dirty="0" smtClean="0"/>
              <a:t>Practical support from QI facilitators </a:t>
            </a:r>
          </a:p>
          <a:p>
            <a:pPr marL="0" indent="0">
              <a:buNone/>
            </a:pPr>
            <a:r>
              <a:rPr lang="en-NZ" dirty="0" smtClean="0"/>
              <a:t>           </a:t>
            </a:r>
          </a:p>
          <a:p>
            <a:pPr marL="0" indent="0">
              <a:buNone/>
            </a:pPr>
            <a:endParaRPr lang="en-N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NZ" b="1" dirty="0" smtClean="0">
                <a:solidFill>
                  <a:srgbClr val="C00000"/>
                </a:solidFill>
              </a:rPr>
              <a:t>Encourages individuals with practices to change </a:t>
            </a:r>
            <a:endParaRPr lang="en-N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55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443419"/>
            <a:ext cx="7906072" cy="584775"/>
          </a:xfrm>
        </p:spPr>
        <p:txBody>
          <a:bodyPr/>
          <a:lstStyle/>
          <a:p>
            <a:pPr eaLnBrk="1" hangingPunct="1"/>
            <a:r>
              <a:rPr lang="en-NZ" dirty="0" smtClean="0"/>
              <a:t>Outcomes</a:t>
            </a:r>
            <a:endParaRPr lang="en-GB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9" y="1412875"/>
            <a:ext cx="8569200" cy="511246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NZ" dirty="0" smtClean="0"/>
              <a:t>Typically see improvements in: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/>
              <a:t>Patient care &amp; health outcomes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/>
              <a:t>Safety 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/>
              <a:t>Efficiency &amp; effectiveness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/>
              <a:t>Reporting &amp; functionality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/>
              <a:t>Teamwork &amp; staff morale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/>
              <a:t>Systems &amp; processes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/>
              <a:t>Right person for right role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/>
              <a:t>Job satisfaction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NZ" sz="2000" dirty="0" smtClean="0"/>
              <a:t>Relationships with community, primary and secondary care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NZ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NZ" b="1" dirty="0" smtClean="0">
                <a:solidFill>
                  <a:srgbClr val="C00000"/>
                </a:solidFill>
              </a:rPr>
              <a:t>Supports culture shift to continuous quality improvement</a:t>
            </a:r>
            <a:r>
              <a:rPr lang="en-NZ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NZ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NZ" dirty="0" smtClean="0"/>
          </a:p>
          <a:p>
            <a:pPr eaLnBrk="1" hangingPunct="1">
              <a:lnSpc>
                <a:spcPct val="90000"/>
              </a:lnSpc>
            </a:pPr>
            <a:endParaRPr lang="en-NZ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</p:txBody>
      </p:sp>
      <p:pic>
        <p:nvPicPr>
          <p:cNvPr id="4" name="Picture 3" descr="Logo-Repor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286500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0" descr="ADHB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038" y="6237312"/>
            <a:ext cx="980650" cy="52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71931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303612" y="612560"/>
            <a:ext cx="7618040" cy="584775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dirty="0"/>
              <a:t>Long-Term Conditions </a:t>
            </a:r>
            <a:r>
              <a:rPr lang="en-NZ" dirty="0" smtClean="0"/>
              <a:t>Collaborative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611560" y="1700808"/>
            <a:ext cx="8136903" cy="4536480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Can busy practices within ADHB region implement a long term conditions collaborative and adopt QI approaches?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If so, would their patients benefit?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endParaRPr lang="en-NZ" sz="1600" dirty="0" smtClean="0"/>
          </a:p>
          <a:p>
            <a:pPr eaLnBrk="1" hangingPunct="1">
              <a:lnSpc>
                <a:spcPct val="90000"/>
              </a:lnSpc>
            </a:pPr>
            <a:endParaRPr lang="en-NZ" sz="1600" dirty="0" smtClean="0"/>
          </a:p>
        </p:txBody>
      </p:sp>
      <p:pic>
        <p:nvPicPr>
          <p:cNvPr id="34820" name="Picture 3" descr="P72408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149725"/>
            <a:ext cx="2719387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 descr="PB0602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49725"/>
            <a:ext cx="27686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11" y="260648"/>
            <a:ext cx="1993082" cy="128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-Repor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6286500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0" descr="ADHB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038" y="6237312"/>
            <a:ext cx="980650" cy="52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34963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improvement model</a:t>
            </a:r>
            <a:endParaRPr lang="en-NZ" dirty="0"/>
          </a:p>
        </p:txBody>
      </p:sp>
      <p:pic>
        <p:nvPicPr>
          <p:cNvPr id="6" name="Content Placeholder 5" descr="Collaborative framework.emz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5862" y="1700808"/>
            <a:ext cx="8212275" cy="352821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Rectangle 6"/>
          <p:cNvSpPr/>
          <p:nvPr/>
        </p:nvSpPr>
        <p:spPr>
          <a:xfrm>
            <a:off x="4716016" y="1628800"/>
            <a:ext cx="4032448" cy="165618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/>
          <p:cNvSpPr txBox="1"/>
          <p:nvPr/>
        </p:nvSpPr>
        <p:spPr>
          <a:xfrm>
            <a:off x="5868144" y="11967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Thinking part</a:t>
            </a:r>
            <a:endParaRPr lang="en-NZ" dirty="0"/>
          </a:p>
        </p:txBody>
      </p:sp>
      <p:sp>
        <p:nvSpPr>
          <p:cNvPr id="9" name="Rectangle 8"/>
          <p:cNvSpPr/>
          <p:nvPr/>
        </p:nvSpPr>
        <p:spPr>
          <a:xfrm>
            <a:off x="3563888" y="3356992"/>
            <a:ext cx="5184576" cy="187220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/>
          <p:cNvSpPr txBox="1"/>
          <p:nvPr/>
        </p:nvSpPr>
        <p:spPr>
          <a:xfrm>
            <a:off x="3923928" y="53732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Doing part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Synergia 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1437</Words>
  <Application>Microsoft Office PowerPoint</Application>
  <PresentationFormat>On-screen Show (4:3)</PresentationFormat>
  <Paragraphs>253</Paragraphs>
  <Slides>28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Verdana</vt:lpstr>
      <vt:lpstr>Wingdings 3</vt:lpstr>
      <vt:lpstr>Wingdings 2</vt:lpstr>
      <vt:lpstr>Osaka</vt:lpstr>
      <vt:lpstr>Synergia template1</vt:lpstr>
      <vt:lpstr>Chart</vt:lpstr>
      <vt:lpstr>Using rapid evaluative learning processes to influence primary healthcare practice</vt:lpstr>
      <vt:lpstr>Today’s presentation</vt:lpstr>
      <vt:lpstr>Prevalence of long-term conditions</vt:lpstr>
      <vt:lpstr>What is a Collaborative?</vt:lpstr>
      <vt:lpstr>Why do a Collaborative?</vt:lpstr>
      <vt:lpstr>Key Features of a Collaborative</vt:lpstr>
      <vt:lpstr>Outcomes</vt:lpstr>
      <vt:lpstr>Long-Term Conditions Collaborative</vt:lpstr>
      <vt:lpstr>The improvement model</vt:lpstr>
      <vt:lpstr>PDSA Cycle(s)</vt:lpstr>
      <vt:lpstr>PDSA (Plan – Cycle 1)</vt:lpstr>
      <vt:lpstr>PDSA (Do, Study, Act – Cycle 1)</vt:lpstr>
      <vt:lpstr>Slide 13</vt:lpstr>
      <vt:lpstr>Slide 14</vt:lpstr>
      <vt:lpstr>The Auckland Approach</vt:lpstr>
      <vt:lpstr>Measures </vt:lpstr>
      <vt:lpstr>Evaluation method</vt:lpstr>
      <vt:lpstr>Feedback from practices</vt:lpstr>
      <vt:lpstr>Catalyst for coordination and teamwork</vt:lpstr>
      <vt:lpstr>Changes in practice data</vt:lpstr>
      <vt:lpstr>Changes in CVD Register over Time </vt:lpstr>
      <vt:lpstr>Percentage of eligible practice population with CVD risk assessment</vt:lpstr>
      <vt:lpstr>ACIC data (Assessment of Chronic Illness Care)</vt:lpstr>
      <vt:lpstr>PACIC (Patient Assessment of Chronic Illness Care) data</vt:lpstr>
      <vt:lpstr>Influences on quality improvement</vt:lpstr>
      <vt:lpstr>Challenges/limitations</vt:lpstr>
      <vt:lpstr>Key enablers</vt:lpstr>
      <vt:lpstr>Acknowledgements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Equipped</dc:title>
  <dc:creator>Adrian Field</dc:creator>
  <cp:lastModifiedBy>Adrian Field</cp:lastModifiedBy>
  <cp:revision>45</cp:revision>
  <dcterms:created xsi:type="dcterms:W3CDTF">2011-04-03T09:57:54Z</dcterms:created>
  <dcterms:modified xsi:type="dcterms:W3CDTF">2011-09-01T13:13:01Z</dcterms:modified>
</cp:coreProperties>
</file>